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540" y="292353"/>
            <a:ext cx="10154919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219" y="2932302"/>
            <a:ext cx="8351520" cy="340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chitel.club/fgos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www.irro.ru/structure/185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346790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s://youtu.be/7dBXnF43Et0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ukn-minobr.government-nnov.ru/documents/active/71256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zakon.ru/dokumenty-ministerstv-i-vedomstv/pismo-minprosvescheniya-rossii-ot-13.01.2023-n-03-49/" TargetMode="External"/><Relationship Id="rId2" Type="http://schemas.openxmlformats.org/officeDocument/2006/relationships/hyperlink" Target="https://www.garant.ru/products/ipo/prime/doc/40578665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VANBDaNqryCx_Q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sk.yandex.ru/i/VANBDaNqryCx_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dsoo.ru/Metodicheskaya_podderzhka_uchitelej_russkogo_yazika_pri_vvedenii_i_realizacii_obnovlennogo_FGOS_OOO.htm" TargetMode="External"/><Relationship Id="rId4" Type="http://schemas.openxmlformats.org/officeDocument/2006/relationships/hyperlink" Target="https://edsoo.ru/Metodicheskie_seminari_0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serossijskie_prosvetitelskie_meropriyatiya_Federalnie_osnovnie_obscheobrazovatelnie_programmi_i_federalnie_rabochie_programmi_u.ht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strao.ru/pr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soo.ru/Tipovoj_komplekt_metodich_25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Qu1GW3IwE6heP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8513" y="2938094"/>
            <a:ext cx="8623300" cy="13328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algn="ctr">
              <a:lnSpc>
                <a:spcPct val="83900"/>
              </a:lnSpc>
              <a:spcBef>
                <a:spcPts val="725"/>
              </a:spcBef>
            </a:pPr>
            <a:r>
              <a:rPr sz="3200" b="1" u="none" spc="5" dirty="0">
                <a:solidFill>
                  <a:srgbClr val="739A28"/>
                </a:solidFill>
                <a:latin typeface="Arial"/>
                <a:cs typeface="Arial"/>
              </a:rPr>
              <a:t>О</a:t>
            </a:r>
            <a:r>
              <a:rPr sz="3200" b="1" u="none" spc="-110" dirty="0">
                <a:solidFill>
                  <a:srgbClr val="739A28"/>
                </a:solidFill>
                <a:latin typeface="Arial"/>
                <a:cs typeface="Arial"/>
              </a:rPr>
              <a:t> </a:t>
            </a:r>
            <a:r>
              <a:rPr sz="3200" b="1" u="none" spc="-45" dirty="0">
                <a:solidFill>
                  <a:srgbClr val="739A28"/>
                </a:solidFill>
                <a:latin typeface="Arial"/>
                <a:cs typeface="Arial"/>
              </a:rPr>
              <a:t>м</a:t>
            </a:r>
            <a:r>
              <a:rPr sz="3200" b="1" u="none" spc="-95" dirty="0">
                <a:solidFill>
                  <a:srgbClr val="739A28"/>
                </a:solidFill>
                <a:latin typeface="Arial"/>
                <a:cs typeface="Arial"/>
              </a:rPr>
              <a:t>е</a:t>
            </a:r>
            <a:r>
              <a:rPr sz="3200" b="1" u="none" spc="-100" dirty="0">
                <a:solidFill>
                  <a:srgbClr val="739A28"/>
                </a:solidFill>
                <a:latin typeface="Arial"/>
                <a:cs typeface="Arial"/>
              </a:rPr>
              <a:t>то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ди</a:t>
            </a:r>
            <a:r>
              <a:rPr sz="3200" b="1" u="none" spc="-50" dirty="0">
                <a:solidFill>
                  <a:srgbClr val="739A28"/>
                </a:solidFill>
                <a:latin typeface="Arial"/>
                <a:cs typeface="Arial"/>
              </a:rPr>
              <a:t>ч</a:t>
            </a:r>
            <a:r>
              <a:rPr sz="3200" b="1" u="none" spc="-95" dirty="0">
                <a:solidFill>
                  <a:srgbClr val="739A28"/>
                </a:solidFill>
                <a:latin typeface="Arial"/>
                <a:cs typeface="Arial"/>
              </a:rPr>
              <a:t>е</a:t>
            </a:r>
            <a:r>
              <a:rPr sz="3200" b="1" u="none" spc="-70" dirty="0">
                <a:solidFill>
                  <a:srgbClr val="739A28"/>
                </a:solidFill>
                <a:latin typeface="Arial"/>
                <a:cs typeface="Arial"/>
              </a:rPr>
              <a:t>с</a:t>
            </a:r>
            <a:r>
              <a:rPr sz="3200" b="1" u="none" spc="-95" dirty="0">
                <a:solidFill>
                  <a:srgbClr val="739A28"/>
                </a:solidFill>
                <a:latin typeface="Arial"/>
                <a:cs typeface="Arial"/>
              </a:rPr>
              <a:t>к</a:t>
            </a:r>
            <a:r>
              <a:rPr sz="3200" b="1" u="none" spc="-65" dirty="0">
                <a:solidFill>
                  <a:srgbClr val="739A28"/>
                </a:solidFill>
                <a:latin typeface="Arial"/>
                <a:cs typeface="Arial"/>
              </a:rPr>
              <a:t>о</a:t>
            </a:r>
            <a:r>
              <a:rPr sz="3200" b="1" u="none" dirty="0">
                <a:solidFill>
                  <a:srgbClr val="739A28"/>
                </a:solidFill>
                <a:latin typeface="Arial"/>
                <a:cs typeface="Arial"/>
              </a:rPr>
              <a:t>й</a:t>
            </a:r>
            <a:r>
              <a:rPr sz="3200" b="1" u="none" spc="-150" dirty="0">
                <a:solidFill>
                  <a:srgbClr val="739A28"/>
                </a:solidFill>
                <a:latin typeface="Arial"/>
                <a:cs typeface="Arial"/>
              </a:rPr>
              <a:t> 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п</a:t>
            </a:r>
            <a:r>
              <a:rPr sz="3200" b="1" u="none" spc="-90" dirty="0">
                <a:solidFill>
                  <a:srgbClr val="739A28"/>
                </a:solidFill>
                <a:latin typeface="Arial"/>
                <a:cs typeface="Arial"/>
              </a:rPr>
              <a:t>о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дде</a:t>
            </a:r>
            <a:r>
              <a:rPr sz="3200" b="1" u="none" spc="-90" dirty="0">
                <a:solidFill>
                  <a:srgbClr val="739A28"/>
                </a:solidFill>
                <a:latin typeface="Arial"/>
                <a:cs typeface="Arial"/>
              </a:rPr>
              <a:t>р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ж</a:t>
            </a:r>
            <a:r>
              <a:rPr sz="3200" b="1" u="none" spc="-45" dirty="0">
                <a:solidFill>
                  <a:srgbClr val="739A28"/>
                </a:solidFill>
                <a:latin typeface="Arial"/>
                <a:cs typeface="Arial"/>
              </a:rPr>
              <a:t>к</a:t>
            </a:r>
            <a:r>
              <a:rPr sz="3200" b="1" u="none" dirty="0">
                <a:solidFill>
                  <a:srgbClr val="739A28"/>
                </a:solidFill>
                <a:latin typeface="Arial"/>
                <a:cs typeface="Arial"/>
              </a:rPr>
              <a:t>е</a:t>
            </a:r>
            <a:r>
              <a:rPr sz="3200" b="1" u="none" spc="-120" dirty="0">
                <a:solidFill>
                  <a:srgbClr val="739A28"/>
                </a:solidFill>
                <a:latin typeface="Arial"/>
                <a:cs typeface="Arial"/>
              </a:rPr>
              <a:t> 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педа</a:t>
            </a:r>
            <a:r>
              <a:rPr sz="3200" b="1" u="none" spc="-90" dirty="0">
                <a:solidFill>
                  <a:srgbClr val="739A28"/>
                </a:solidFill>
                <a:latin typeface="Arial"/>
                <a:cs typeface="Arial"/>
              </a:rPr>
              <a:t>г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оги</a:t>
            </a:r>
            <a:r>
              <a:rPr sz="3200" b="1" u="none" spc="-50" dirty="0">
                <a:solidFill>
                  <a:srgbClr val="739A28"/>
                </a:solidFill>
                <a:latin typeface="Arial"/>
                <a:cs typeface="Arial"/>
              </a:rPr>
              <a:t>ч</a:t>
            </a:r>
            <a:r>
              <a:rPr sz="3200" b="1" u="none" spc="-95" dirty="0">
                <a:solidFill>
                  <a:srgbClr val="739A28"/>
                </a:solidFill>
                <a:latin typeface="Arial"/>
                <a:cs typeface="Arial"/>
              </a:rPr>
              <a:t>е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с</a:t>
            </a:r>
            <a:r>
              <a:rPr sz="3200" b="1" u="none" spc="-45" dirty="0">
                <a:solidFill>
                  <a:srgbClr val="739A28"/>
                </a:solidFill>
                <a:latin typeface="Arial"/>
                <a:cs typeface="Arial"/>
              </a:rPr>
              <a:t>к</a:t>
            </a:r>
            <a:r>
              <a:rPr sz="3200" b="1" u="none" spc="-65" dirty="0">
                <a:solidFill>
                  <a:srgbClr val="739A28"/>
                </a:solidFill>
                <a:latin typeface="Arial"/>
                <a:cs typeface="Arial"/>
              </a:rPr>
              <a:t>и</a:t>
            </a:r>
            <a:r>
              <a:rPr sz="3200" b="1" u="none" dirty="0">
                <a:solidFill>
                  <a:srgbClr val="739A28"/>
                </a:solidFill>
                <a:latin typeface="Arial"/>
                <a:cs typeface="Arial"/>
              </a:rPr>
              <a:t>х  </a:t>
            </a:r>
            <a:r>
              <a:rPr sz="3200" b="1" u="none" spc="-60" dirty="0">
                <a:solidFill>
                  <a:srgbClr val="739A28"/>
                </a:solidFill>
                <a:latin typeface="Arial"/>
                <a:cs typeface="Arial"/>
              </a:rPr>
              <a:t>работников </a:t>
            </a:r>
            <a:r>
              <a:rPr sz="3200" b="1" u="none" spc="-35" dirty="0">
                <a:solidFill>
                  <a:srgbClr val="739A28"/>
                </a:solidFill>
                <a:latin typeface="Arial"/>
                <a:cs typeface="Arial"/>
              </a:rPr>
              <a:t>при 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введении </a:t>
            </a:r>
            <a:r>
              <a:rPr sz="3200" b="1" u="none" dirty="0">
                <a:solidFill>
                  <a:srgbClr val="739A28"/>
                </a:solidFill>
                <a:latin typeface="Arial"/>
                <a:cs typeface="Arial"/>
              </a:rPr>
              <a:t>и </a:t>
            </a:r>
            <a:r>
              <a:rPr sz="3200" b="1" u="none" spc="-55" dirty="0" err="1">
                <a:solidFill>
                  <a:srgbClr val="739A28"/>
                </a:solidFill>
                <a:latin typeface="Arial"/>
                <a:cs typeface="Arial"/>
              </a:rPr>
              <a:t>реализации</a:t>
            </a:r>
            <a:r>
              <a:rPr sz="3200" b="1" u="none" spc="-55" dirty="0">
                <a:solidFill>
                  <a:srgbClr val="739A28"/>
                </a:solidFill>
                <a:latin typeface="Arial"/>
                <a:cs typeface="Arial"/>
              </a:rPr>
              <a:t> </a:t>
            </a:r>
            <a:r>
              <a:rPr sz="3200" b="1" u="none" spc="-50" dirty="0">
                <a:solidFill>
                  <a:srgbClr val="739A28"/>
                </a:solidFill>
                <a:latin typeface="Arial"/>
                <a:cs typeface="Arial"/>
              </a:rPr>
              <a:t> </a:t>
            </a:r>
            <a:r>
              <a:rPr sz="3200" b="1" u="none" spc="-35" dirty="0" smtClean="0">
                <a:solidFill>
                  <a:srgbClr val="739A28"/>
                </a:solidFill>
                <a:latin typeface="Arial"/>
                <a:cs typeface="Arial"/>
              </a:rPr>
              <a:t>ФООП</a:t>
            </a:r>
            <a:r>
              <a:rPr lang="ru-RU" sz="3200" b="1" u="none" spc="-35" dirty="0" smtClean="0">
                <a:solidFill>
                  <a:srgbClr val="739A28"/>
                </a:solidFill>
                <a:latin typeface="Arial"/>
                <a:cs typeface="Arial"/>
              </a:rPr>
              <a:t> и ФГОС</a:t>
            </a:r>
            <a:r>
              <a:rPr sz="3200" b="1" u="none" spc="-140" dirty="0" smtClean="0">
                <a:solidFill>
                  <a:srgbClr val="739A28"/>
                </a:solidFill>
                <a:latin typeface="Arial"/>
                <a:cs typeface="Arial"/>
              </a:rPr>
              <a:t> </a:t>
            </a:r>
            <a:r>
              <a:rPr sz="3200" b="1" u="none" spc="-60" dirty="0">
                <a:solidFill>
                  <a:srgbClr val="739A28"/>
                </a:solidFill>
                <a:latin typeface="Arial"/>
                <a:cs typeface="Arial"/>
              </a:rPr>
              <a:t>СОО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6280" y="4433442"/>
            <a:ext cx="16376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455F51"/>
                </a:solidFill>
                <a:latin typeface="Calibri Light"/>
                <a:cs typeface="Calibri Light"/>
              </a:rPr>
              <a:t>02</a:t>
            </a:r>
            <a:r>
              <a:rPr sz="2400" spc="200" dirty="0">
                <a:solidFill>
                  <a:srgbClr val="455F51"/>
                </a:solidFill>
                <a:latin typeface="Calibri Light"/>
                <a:cs typeface="Calibri Light"/>
              </a:rPr>
              <a:t>.</a:t>
            </a:r>
            <a:r>
              <a:rPr sz="2400" spc="195" dirty="0">
                <a:solidFill>
                  <a:srgbClr val="455F51"/>
                </a:solidFill>
                <a:latin typeface="Calibri Light"/>
                <a:cs typeface="Calibri Light"/>
              </a:rPr>
              <a:t>02</a:t>
            </a:r>
            <a:r>
              <a:rPr sz="2400" spc="200" dirty="0">
                <a:solidFill>
                  <a:srgbClr val="455F51"/>
                </a:solidFill>
                <a:latin typeface="Calibri Light"/>
                <a:cs typeface="Calibri Light"/>
              </a:rPr>
              <a:t>.</a:t>
            </a:r>
            <a:r>
              <a:rPr sz="2400" spc="195" dirty="0">
                <a:solidFill>
                  <a:srgbClr val="455F51"/>
                </a:solidFill>
                <a:latin typeface="Calibri Light"/>
                <a:cs typeface="Calibri Light"/>
              </a:rPr>
              <a:t>202</a:t>
            </a:r>
            <a:r>
              <a:rPr sz="2400" dirty="0">
                <a:solidFill>
                  <a:srgbClr val="455F51"/>
                </a:solidFill>
                <a:latin typeface="Calibri Light"/>
                <a:cs typeface="Calibri Light"/>
              </a:rPr>
              <a:t>3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225552"/>
            <a:ext cx="10959465" cy="6166485"/>
            <a:chOff x="201168" y="225552"/>
            <a:chExt cx="10959465" cy="6166485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8" y="225552"/>
              <a:ext cx="6292596" cy="3581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1259" y="3806952"/>
              <a:ext cx="4270247" cy="25847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01102" y="1811782"/>
            <a:ext cx="350774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u="none" spc="-10" dirty="0">
                <a:latin typeface="Calibri"/>
                <a:cs typeface="Calibri"/>
              </a:rPr>
              <a:t>https://apkpro.ru/proekty/inform </a:t>
            </a:r>
            <a:r>
              <a:rPr sz="2000" u="none" spc="-440" dirty="0">
                <a:latin typeface="Calibri"/>
                <a:cs typeface="Calibri"/>
              </a:rPr>
              <a:t> </a:t>
            </a:r>
            <a:r>
              <a:rPr sz="2000" u="none" spc="-5" dirty="0">
                <a:latin typeface="Calibri"/>
                <a:cs typeface="Calibri"/>
              </a:rPr>
              <a:t>atsionno-obuchayushchie- </a:t>
            </a:r>
            <a:r>
              <a:rPr sz="2000" u="none" dirty="0">
                <a:latin typeface="Calibri"/>
                <a:cs typeface="Calibri"/>
              </a:rPr>
              <a:t> </a:t>
            </a:r>
            <a:r>
              <a:rPr sz="2000" u="none" spc="-5" dirty="0">
                <a:latin typeface="Calibri"/>
                <a:cs typeface="Calibri"/>
              </a:rPr>
              <a:t>videoroliki/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063" y="0"/>
            <a:ext cx="11991340" cy="6858000"/>
            <a:chOff x="131063" y="0"/>
            <a:chExt cx="119913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286511"/>
              <a:ext cx="4668012" cy="22250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19" y="2511551"/>
              <a:ext cx="3264408" cy="22265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9316" y="0"/>
              <a:ext cx="5402580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608" y="4440935"/>
              <a:ext cx="2901695" cy="17358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3423" y="5076190"/>
            <a:ext cx="2541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6"/>
              </a:rPr>
              <a:t>https://uchitel.club/fgos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864" y="437134"/>
            <a:ext cx="8349615" cy="1238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75"/>
              </a:lnSpc>
              <a:spcBef>
                <a:spcPts val="95"/>
              </a:spcBef>
            </a:pPr>
            <a:r>
              <a:rPr sz="4300" u="none" spc="-50" dirty="0"/>
              <a:t>Методические</a:t>
            </a:r>
            <a:r>
              <a:rPr sz="4300" u="none" spc="-75" dirty="0"/>
              <a:t> </a:t>
            </a:r>
            <a:r>
              <a:rPr sz="4300" u="none" spc="-50" dirty="0"/>
              <a:t>направления</a:t>
            </a:r>
            <a:endParaRPr sz="4300"/>
          </a:p>
          <a:p>
            <a:pPr marL="12700">
              <a:lnSpc>
                <a:spcPts val="4775"/>
              </a:lnSpc>
            </a:pPr>
            <a:r>
              <a:rPr sz="4300" u="none" spc="-40" dirty="0"/>
              <a:t>(ПДС</a:t>
            </a:r>
            <a:r>
              <a:rPr sz="4300" u="none" spc="-120" dirty="0"/>
              <a:t> </a:t>
            </a:r>
            <a:r>
              <a:rPr sz="4300" u="none" spc="-5" dirty="0"/>
              <a:t>и</a:t>
            </a:r>
            <a:r>
              <a:rPr sz="4300" u="none" spc="-105" dirty="0"/>
              <a:t> </a:t>
            </a:r>
            <a:r>
              <a:rPr sz="4300" u="none" spc="-45" dirty="0"/>
              <a:t>другие</a:t>
            </a:r>
            <a:r>
              <a:rPr sz="4300" u="none" spc="-100" dirty="0"/>
              <a:t> </a:t>
            </a:r>
            <a:r>
              <a:rPr sz="4300" u="none" spc="-50" dirty="0"/>
              <a:t>методические</a:t>
            </a:r>
            <a:r>
              <a:rPr sz="4300" u="none" spc="-90" dirty="0"/>
              <a:t> </a:t>
            </a:r>
            <a:r>
              <a:rPr sz="4300" u="none" spc="-45" dirty="0"/>
              <a:t>формы)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176019" y="3770223"/>
            <a:ext cx="4657725" cy="92773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Проектная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деятельность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Урок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мотивирование,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оценка,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технологии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23476" y="3685032"/>
            <a:ext cx="2494915" cy="771525"/>
            <a:chOff x="9523476" y="3685032"/>
            <a:chExt cx="2494915" cy="771525"/>
          </a:xfrm>
        </p:grpSpPr>
        <p:sp>
          <p:nvSpPr>
            <p:cNvPr id="6" name="object 6"/>
            <p:cNvSpPr/>
            <p:nvPr/>
          </p:nvSpPr>
          <p:spPr>
            <a:xfrm>
              <a:off x="9531096" y="3692652"/>
              <a:ext cx="2479675" cy="756285"/>
            </a:xfrm>
            <a:custGeom>
              <a:avLst/>
              <a:gdLst/>
              <a:ahLst/>
              <a:cxnLst/>
              <a:rect l="l" t="t" r="r" b="b"/>
              <a:pathLst>
                <a:path w="2479675" h="756285">
                  <a:moveTo>
                    <a:pt x="2353563" y="0"/>
                  </a:moveTo>
                  <a:lnTo>
                    <a:pt x="125983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4"/>
                  </a:lnTo>
                  <a:lnTo>
                    <a:pt x="0" y="629920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3" y="755904"/>
                  </a:lnTo>
                  <a:lnTo>
                    <a:pt x="2353563" y="755904"/>
                  </a:lnTo>
                  <a:lnTo>
                    <a:pt x="2402609" y="746005"/>
                  </a:lnTo>
                  <a:lnTo>
                    <a:pt x="2442654" y="719010"/>
                  </a:lnTo>
                  <a:lnTo>
                    <a:pt x="2469649" y="678965"/>
                  </a:lnTo>
                  <a:lnTo>
                    <a:pt x="2479548" y="629920"/>
                  </a:lnTo>
                  <a:lnTo>
                    <a:pt x="2479548" y="125984"/>
                  </a:lnTo>
                  <a:lnTo>
                    <a:pt x="2469649" y="76938"/>
                  </a:lnTo>
                  <a:lnTo>
                    <a:pt x="2442654" y="36893"/>
                  </a:lnTo>
                  <a:lnTo>
                    <a:pt x="2402609" y="9898"/>
                  </a:lnTo>
                  <a:lnTo>
                    <a:pt x="2353563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31096" y="3692652"/>
              <a:ext cx="2479675" cy="756285"/>
            </a:xfrm>
            <a:custGeom>
              <a:avLst/>
              <a:gdLst/>
              <a:ahLst/>
              <a:cxnLst/>
              <a:rect l="l" t="t" r="r" b="b"/>
              <a:pathLst>
                <a:path w="2479675" h="756285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3" y="0"/>
                  </a:lnTo>
                  <a:lnTo>
                    <a:pt x="2353563" y="0"/>
                  </a:lnTo>
                  <a:lnTo>
                    <a:pt x="2402609" y="9898"/>
                  </a:lnTo>
                  <a:lnTo>
                    <a:pt x="2442654" y="36893"/>
                  </a:lnTo>
                  <a:lnTo>
                    <a:pt x="2469649" y="76938"/>
                  </a:lnTo>
                  <a:lnTo>
                    <a:pt x="2479548" y="125984"/>
                  </a:lnTo>
                  <a:lnTo>
                    <a:pt x="2479548" y="629920"/>
                  </a:lnTo>
                  <a:lnTo>
                    <a:pt x="2469649" y="678965"/>
                  </a:lnTo>
                  <a:lnTo>
                    <a:pt x="2442654" y="719010"/>
                  </a:lnTo>
                  <a:lnTo>
                    <a:pt x="2402609" y="746005"/>
                  </a:lnTo>
                  <a:lnTo>
                    <a:pt x="2353563" y="755904"/>
                  </a:lnTo>
                  <a:lnTo>
                    <a:pt x="125983" y="755904"/>
                  </a:lnTo>
                  <a:lnTo>
                    <a:pt x="76938" y="746005"/>
                  </a:lnTo>
                  <a:lnTo>
                    <a:pt x="36893" y="719010"/>
                  </a:lnTo>
                  <a:lnTo>
                    <a:pt x="9898" y="678965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4580" y="1685237"/>
            <a:ext cx="10538460" cy="238442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«Реализация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требований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ФГОС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образовательной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деятельности</a:t>
            </a:r>
            <a:r>
              <a:rPr sz="20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учителя»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ts val="2280"/>
              </a:lnSpc>
              <a:spcBef>
                <a:spcPts val="1160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Предметные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результаты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(кодификаторы,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кимы,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контролируемые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элементы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содержания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программе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уроке,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EF"/>
                </a:solidFill>
                <a:latin typeface="Calibri"/>
                <a:cs typeface="Calibri"/>
              </a:rPr>
              <a:t>МЕТОДИКА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Метапредметные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результаты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165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Учебно-исследовательская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деятельность</a:t>
            </a:r>
            <a:endParaRPr sz="2000">
              <a:latin typeface="Calibri"/>
              <a:cs typeface="Calibri"/>
            </a:endParaRPr>
          </a:p>
          <a:p>
            <a:pPr marL="884682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Дорожные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8869" y="4043933"/>
            <a:ext cx="152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введения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03" y="134112"/>
            <a:ext cx="1443332" cy="6644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635"/>
            <a:ext cx="12192000" cy="4952365"/>
            <a:chOff x="0" y="1905635"/>
            <a:chExt cx="12192000" cy="4952365"/>
          </a:xfrm>
        </p:grpSpPr>
        <p:sp>
          <p:nvSpPr>
            <p:cNvPr id="3" name="object 3"/>
            <p:cNvSpPr/>
            <p:nvPr/>
          </p:nvSpPr>
          <p:spPr>
            <a:xfrm>
              <a:off x="503605" y="1905635"/>
              <a:ext cx="11460480" cy="4757420"/>
            </a:xfrm>
            <a:custGeom>
              <a:avLst/>
              <a:gdLst/>
              <a:ahLst/>
              <a:cxnLst/>
              <a:rect l="l" t="t" r="r" b="b"/>
              <a:pathLst>
                <a:path w="11460480" h="4757420">
                  <a:moveTo>
                    <a:pt x="6350" y="0"/>
                  </a:moveTo>
                  <a:lnTo>
                    <a:pt x="6350" y="4757356"/>
                  </a:lnTo>
                </a:path>
                <a:path w="11460480" h="4757420">
                  <a:moveTo>
                    <a:pt x="11453952" y="0"/>
                  </a:moveTo>
                  <a:lnTo>
                    <a:pt x="11453952" y="4757356"/>
                  </a:lnTo>
                </a:path>
                <a:path w="11460480" h="4757420">
                  <a:moveTo>
                    <a:pt x="0" y="6350"/>
                  </a:moveTo>
                  <a:lnTo>
                    <a:pt x="11460302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3605" y="6643941"/>
              <a:ext cx="11460480" cy="0"/>
            </a:xfrm>
            <a:custGeom>
              <a:avLst/>
              <a:gdLst/>
              <a:ahLst/>
              <a:cxnLst/>
              <a:rect l="l" t="t" r="r" b="b"/>
              <a:pathLst>
                <a:path w="11460480">
                  <a:moveTo>
                    <a:pt x="0" y="0"/>
                  </a:moveTo>
                  <a:lnTo>
                    <a:pt x="1146030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5810" y="1866497"/>
            <a:ext cx="11022330" cy="47580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420"/>
              </a:spcBef>
              <a:buChar char="-"/>
              <a:tabLst>
                <a:tab pos="134620" algn="l"/>
              </a:tabLst>
            </a:pPr>
            <a:r>
              <a:rPr sz="1800" b="1" spc="-10" dirty="0">
                <a:latin typeface="Calibri"/>
                <a:cs typeface="Calibri"/>
              </a:rPr>
              <a:t>планируемые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результаты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изучения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предмета, </a:t>
            </a:r>
            <a:r>
              <a:rPr sz="1800" b="1" spc="-5" dirty="0">
                <a:latin typeface="Calibri"/>
                <a:cs typeface="Calibri"/>
              </a:rPr>
              <a:t>универсальные</a:t>
            </a:r>
            <a:r>
              <a:rPr sz="1800" b="1" spc="-15" dirty="0">
                <a:latin typeface="Calibri"/>
                <a:cs typeface="Calibri"/>
              </a:rPr>
              <a:t> кодификаторы</a:t>
            </a:r>
            <a:r>
              <a:rPr sz="1800" b="1" spc="-5" dirty="0">
                <a:latin typeface="Calibri"/>
                <a:cs typeface="Calibri"/>
              </a:rPr>
              <a:t> для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процедур</a:t>
            </a:r>
            <a:r>
              <a:rPr sz="1800" b="1" spc="-5" dirty="0">
                <a:latin typeface="Calibri"/>
                <a:cs typeface="Calibri"/>
              </a:rPr>
              <a:t> оценки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качества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Calibri"/>
                <a:cs typeface="Calibri"/>
              </a:rPr>
              <a:t>образования;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25"/>
              </a:spcBef>
              <a:buChar char="-"/>
              <a:tabLst>
                <a:tab pos="134620" algn="l"/>
              </a:tabLst>
            </a:pPr>
            <a:r>
              <a:rPr sz="1800" b="1" dirty="0">
                <a:latin typeface="Calibri"/>
                <a:cs typeface="Calibri"/>
              </a:rPr>
              <a:t>рабочая </a:t>
            </a:r>
            <a:r>
              <a:rPr sz="1800" b="1" spc="-5" dirty="0">
                <a:latin typeface="Calibri"/>
                <a:cs typeface="Calibri"/>
              </a:rPr>
              <a:t>программа по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предмету, </a:t>
            </a:r>
            <a:r>
              <a:rPr sz="1800" b="1" spc="-10" dirty="0">
                <a:latin typeface="Calibri"/>
                <a:cs typeface="Calibri"/>
              </a:rPr>
              <a:t>контролируемые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элементы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содержания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рабочей </a:t>
            </a:r>
            <a:r>
              <a:rPr sz="1800" b="1" spc="-5" dirty="0">
                <a:latin typeface="Calibri"/>
                <a:cs typeface="Calibri"/>
              </a:rPr>
              <a:t>программе;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25"/>
              </a:spcBef>
              <a:buChar char="-"/>
              <a:tabLst>
                <a:tab pos="134620" algn="l"/>
              </a:tabLst>
            </a:pPr>
            <a:r>
              <a:rPr sz="1800" b="1" dirty="0">
                <a:latin typeface="Calibri"/>
                <a:cs typeface="Calibri"/>
              </a:rPr>
              <a:t>учебники,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учебные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пособия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цифровые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ресурсы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предмету;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25"/>
              </a:spcBef>
              <a:buChar char="-"/>
              <a:tabLst>
                <a:tab pos="134620" algn="l"/>
              </a:tabLst>
            </a:pPr>
            <a:r>
              <a:rPr sz="1800" b="1" spc="-5" dirty="0">
                <a:latin typeface="Calibri"/>
                <a:cs typeface="Calibri"/>
              </a:rPr>
              <a:t>организация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учебной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деятельности </a:t>
            </a:r>
            <a:r>
              <a:rPr sz="1800" b="1" spc="-10" dirty="0">
                <a:latin typeface="Calibri"/>
                <a:cs typeface="Calibri"/>
              </a:rPr>
              <a:t>обучающихся: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образовательные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технологии,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организационные формы,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Calibri"/>
                <a:cs typeface="Calibri"/>
              </a:rPr>
              <a:t>обеспечивающие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достижение</a:t>
            </a:r>
            <a:r>
              <a:rPr sz="1800" b="1" spc="-10" dirty="0">
                <a:latin typeface="Calibri"/>
                <a:cs typeface="Calibri"/>
              </a:rPr>
              <a:t> планируемых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результатов;</a:t>
            </a:r>
            <a:endParaRPr sz="1800">
              <a:latin typeface="Calibri"/>
              <a:cs typeface="Calibri"/>
            </a:endParaRPr>
          </a:p>
          <a:p>
            <a:pPr marL="12700" marR="1235075">
              <a:lnSpc>
                <a:spcPct val="114999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sz="1800" b="1" spc="-10" dirty="0">
                <a:latin typeface="Calibri"/>
                <a:cs typeface="Calibri"/>
              </a:rPr>
              <a:t>педагогическое </a:t>
            </a:r>
            <a:r>
              <a:rPr sz="1800" b="1" spc="-5" dirty="0">
                <a:latin typeface="Calibri"/>
                <a:cs typeface="Calibri"/>
              </a:rPr>
              <a:t>оценивание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деятельности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обучающихся: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КЭС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КПУ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уровне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СОО,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применение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универсальных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кодификаторов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процедур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оценки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качества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образования;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использование</a:t>
            </a:r>
            <a:endParaRPr sz="1800">
              <a:latin typeface="Calibri"/>
              <a:cs typeface="Calibri"/>
            </a:endParaRPr>
          </a:p>
          <a:p>
            <a:pPr marL="12700" marR="383540">
              <a:lnSpc>
                <a:spcPct val="114999"/>
              </a:lnSpc>
            </a:pPr>
            <a:r>
              <a:rPr sz="1800" b="1" spc="-5" dirty="0">
                <a:latin typeface="Calibri"/>
                <a:cs typeface="Calibri"/>
              </a:rPr>
              <a:t>стандартизированных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нестандартизированных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работ;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осуществление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комплексной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оценки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способности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обучающихся</a:t>
            </a:r>
            <a:r>
              <a:rPr sz="1800" b="1" spc="-5" dirty="0">
                <a:latin typeface="Calibri"/>
                <a:cs typeface="Calibri"/>
              </a:rPr>
              <a:t> решать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учебно-практические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учебно-познавательные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задачи;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проведение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интерпретации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spc="-20" dirty="0">
                <a:latin typeface="Calibri"/>
                <a:cs typeface="Calibri"/>
              </a:rPr>
              <a:t>результатов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достижений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обучающихся;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25"/>
              </a:spcBef>
              <a:buChar char="-"/>
              <a:tabLst>
                <a:tab pos="134620" algn="l"/>
              </a:tabLst>
            </a:pPr>
            <a:r>
              <a:rPr sz="1800" b="1" spc="-5" dirty="0">
                <a:latin typeface="Calibri"/>
                <a:cs typeface="Calibri"/>
              </a:rPr>
              <a:t>критериальное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формирующее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оценивание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образовательных </a:t>
            </a:r>
            <a:r>
              <a:rPr sz="1800" b="1" spc="-20" dirty="0">
                <a:latin typeface="Calibri"/>
                <a:cs typeface="Calibri"/>
              </a:rPr>
              <a:t>результатов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предмету;</a:t>
            </a:r>
            <a:endParaRPr sz="1800">
              <a:latin typeface="Calibri"/>
              <a:cs typeface="Calibri"/>
            </a:endParaRPr>
          </a:p>
          <a:p>
            <a:pPr marL="12700" marR="282575">
              <a:lnSpc>
                <a:spcPct val="114999"/>
              </a:lnSpc>
              <a:buChar char="-"/>
              <a:tabLst>
                <a:tab pos="134620" algn="l"/>
              </a:tabLst>
            </a:pPr>
            <a:r>
              <a:rPr sz="1800" b="1" spc="-5" dirty="0">
                <a:latin typeface="Calibri"/>
                <a:cs typeface="Calibri"/>
              </a:rPr>
              <a:t>использование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федерального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банка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заданий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формированию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функциональной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грамотности,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открытых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банков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заданий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ФИПИ;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25"/>
              </a:spcBef>
              <a:buChar char="-"/>
              <a:tabLst>
                <a:tab pos="134620" algn="l"/>
              </a:tabLst>
            </a:pPr>
            <a:r>
              <a:rPr sz="1800" b="1" spc="-15" dirty="0">
                <a:latin typeface="Calibri"/>
                <a:cs typeface="Calibri"/>
              </a:rPr>
              <a:t>углубленное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изучение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отдельных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учебных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предметов.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82940" y="263652"/>
            <a:ext cx="2494915" cy="771525"/>
            <a:chOff x="8282940" y="263652"/>
            <a:chExt cx="2494915" cy="771525"/>
          </a:xfrm>
        </p:grpSpPr>
        <p:sp>
          <p:nvSpPr>
            <p:cNvPr id="7" name="object 7"/>
            <p:cNvSpPr/>
            <p:nvPr/>
          </p:nvSpPr>
          <p:spPr>
            <a:xfrm>
              <a:off x="8290560" y="271272"/>
              <a:ext cx="2479675" cy="756285"/>
            </a:xfrm>
            <a:custGeom>
              <a:avLst/>
              <a:gdLst/>
              <a:ahLst/>
              <a:cxnLst/>
              <a:rect l="l" t="t" r="r" b="b"/>
              <a:pathLst>
                <a:path w="2479675" h="756285">
                  <a:moveTo>
                    <a:pt x="2353564" y="0"/>
                  </a:moveTo>
                  <a:lnTo>
                    <a:pt x="125984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3"/>
                  </a:lnTo>
                  <a:lnTo>
                    <a:pt x="0" y="629919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4" y="755903"/>
                  </a:lnTo>
                  <a:lnTo>
                    <a:pt x="2353564" y="755903"/>
                  </a:lnTo>
                  <a:lnTo>
                    <a:pt x="2402609" y="746005"/>
                  </a:lnTo>
                  <a:lnTo>
                    <a:pt x="2442654" y="719010"/>
                  </a:lnTo>
                  <a:lnTo>
                    <a:pt x="2469649" y="678965"/>
                  </a:lnTo>
                  <a:lnTo>
                    <a:pt x="2479548" y="629919"/>
                  </a:lnTo>
                  <a:lnTo>
                    <a:pt x="2479548" y="125983"/>
                  </a:lnTo>
                  <a:lnTo>
                    <a:pt x="2469649" y="76938"/>
                  </a:lnTo>
                  <a:lnTo>
                    <a:pt x="2442654" y="36893"/>
                  </a:lnTo>
                  <a:lnTo>
                    <a:pt x="2402609" y="9898"/>
                  </a:lnTo>
                  <a:lnTo>
                    <a:pt x="2353564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0560" y="271272"/>
              <a:ext cx="2479675" cy="756285"/>
            </a:xfrm>
            <a:custGeom>
              <a:avLst/>
              <a:gdLst/>
              <a:ahLst/>
              <a:cxnLst/>
              <a:rect l="l" t="t" r="r" b="b"/>
              <a:pathLst>
                <a:path w="2479675" h="756285">
                  <a:moveTo>
                    <a:pt x="0" y="125983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2353564" y="0"/>
                  </a:lnTo>
                  <a:lnTo>
                    <a:pt x="2402609" y="9898"/>
                  </a:lnTo>
                  <a:lnTo>
                    <a:pt x="2442654" y="36893"/>
                  </a:lnTo>
                  <a:lnTo>
                    <a:pt x="2469649" y="76938"/>
                  </a:lnTo>
                  <a:lnTo>
                    <a:pt x="2479548" y="125983"/>
                  </a:lnTo>
                  <a:lnTo>
                    <a:pt x="2479548" y="629919"/>
                  </a:lnTo>
                  <a:lnTo>
                    <a:pt x="2469649" y="678965"/>
                  </a:lnTo>
                  <a:lnTo>
                    <a:pt x="2442654" y="719010"/>
                  </a:lnTo>
                  <a:lnTo>
                    <a:pt x="2402609" y="746005"/>
                  </a:lnTo>
                  <a:lnTo>
                    <a:pt x="2353564" y="755903"/>
                  </a:lnTo>
                  <a:lnTo>
                    <a:pt x="125984" y="755903"/>
                  </a:lnTo>
                  <a:lnTo>
                    <a:pt x="76938" y="746005"/>
                  </a:lnTo>
                  <a:lnTo>
                    <a:pt x="36893" y="719010"/>
                  </a:lnTo>
                  <a:lnTo>
                    <a:pt x="9898" y="678965"/>
                  </a:lnTo>
                  <a:lnTo>
                    <a:pt x="0" y="629919"/>
                  </a:lnTo>
                  <a:lnTo>
                    <a:pt x="0" y="125983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25027" y="347294"/>
            <a:ext cx="1612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spc="-5" dirty="0">
                <a:solidFill>
                  <a:srgbClr val="FFFFFF"/>
                </a:solidFill>
                <a:latin typeface="Calibri"/>
                <a:cs typeface="Calibri"/>
              </a:rPr>
              <a:t>Дорожная</a:t>
            </a:r>
            <a:r>
              <a:rPr sz="1800" u="none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spc="-5" dirty="0">
                <a:solidFill>
                  <a:srgbClr val="FFFFFF"/>
                </a:solidFill>
                <a:latin typeface="Calibri"/>
                <a:cs typeface="Calibri"/>
              </a:rPr>
              <a:t>карта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6019" y="622172"/>
            <a:ext cx="9997440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455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введения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9984105" algn="l"/>
              </a:tabLst>
            </a:pPr>
            <a:r>
              <a:rPr sz="4800" u="sng" spc="-3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ФГОС</a:t>
            </a:r>
            <a:r>
              <a:rPr sz="4800" u="sng" spc="-14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 </a:t>
            </a:r>
            <a:r>
              <a:rPr sz="4800" u="sng" spc="-3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СОО	</a:t>
            </a:r>
            <a:endParaRPr sz="4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561" y="292353"/>
            <a:ext cx="933831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30"/>
              </a:lnSpc>
              <a:spcBef>
                <a:spcPts val="100"/>
              </a:spcBef>
            </a:pPr>
            <a:r>
              <a:rPr u="none" spc="-45" dirty="0"/>
              <a:t>Методические</a:t>
            </a:r>
            <a:r>
              <a:rPr u="none" spc="-180" dirty="0"/>
              <a:t> </a:t>
            </a:r>
            <a:r>
              <a:rPr u="none" spc="-45" dirty="0"/>
              <a:t>направления</a:t>
            </a:r>
          </a:p>
          <a:p>
            <a:pPr marL="12700">
              <a:lnSpc>
                <a:spcPts val="5330"/>
              </a:lnSpc>
            </a:pPr>
            <a:r>
              <a:rPr u="none" spc="-40" dirty="0"/>
              <a:t>(ПДС</a:t>
            </a:r>
            <a:r>
              <a:rPr u="none" spc="-125" dirty="0"/>
              <a:t> </a:t>
            </a:r>
            <a:r>
              <a:rPr u="none" dirty="0"/>
              <a:t>и</a:t>
            </a:r>
            <a:r>
              <a:rPr u="none" spc="-114" dirty="0"/>
              <a:t> </a:t>
            </a:r>
            <a:r>
              <a:rPr u="none" spc="-40" dirty="0"/>
              <a:t>другие</a:t>
            </a:r>
            <a:r>
              <a:rPr u="none" spc="-140" dirty="0"/>
              <a:t> </a:t>
            </a:r>
            <a:r>
              <a:rPr u="none" spc="-45" dirty="0"/>
              <a:t>методические</a:t>
            </a:r>
            <a:r>
              <a:rPr u="none" spc="-140" dirty="0"/>
              <a:t> </a:t>
            </a:r>
            <a:r>
              <a:rPr u="none" spc="-45" dirty="0"/>
              <a:t>формы)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1529181"/>
            <a:ext cx="4737100" cy="228854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«Развитие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функциональной</a:t>
            </a:r>
            <a:r>
              <a:rPr sz="20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грамотности»</a:t>
            </a:r>
            <a:endParaRPr sz="20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уроке</a:t>
            </a:r>
            <a:endParaRPr sz="2000">
              <a:latin typeface="Calibri"/>
              <a:cs typeface="Calibri"/>
            </a:endParaRPr>
          </a:p>
          <a:p>
            <a:pPr marL="104139" marR="57785">
              <a:lnSpc>
                <a:spcPts val="3560"/>
              </a:lnSpc>
              <a:spcBef>
                <a:spcPts val="3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внеурочной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деятельности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(программа) </a:t>
            </a:r>
            <a:r>
              <a:rPr sz="2000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Использование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банка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заданий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ресурсов</a:t>
            </a:r>
            <a:endParaRPr sz="20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860"/>
              </a:spcBef>
            </a:pP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Технологии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обучения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организации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урока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5173979"/>
            <a:ext cx="3485388" cy="12740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0396" y="4985003"/>
            <a:ext cx="3308604" cy="16520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8371" y="5055108"/>
            <a:ext cx="3148583" cy="15819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8912" y="4457700"/>
            <a:ext cx="2383790" cy="527685"/>
          </a:xfrm>
          <a:prstGeom prst="rect">
            <a:avLst/>
          </a:prstGeom>
          <a:solidFill>
            <a:srgbClr val="99CA38"/>
          </a:solidFill>
          <a:ln w="15239">
            <a:solidFill>
              <a:srgbClr val="6E94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Аналитика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результатов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ВПР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4443" y="1946148"/>
            <a:ext cx="3761740" cy="746760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регионального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мониторинга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Адресные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55532" y="4398009"/>
            <a:ext cx="331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5"/>
              </a:rPr>
              <a:t>https://www.irro.ru/structure/185/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843" y="134112"/>
            <a:ext cx="1226088" cy="56388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577840" y="1714500"/>
            <a:ext cx="2346960" cy="986155"/>
            <a:chOff x="5577840" y="1714500"/>
            <a:chExt cx="2346960" cy="986155"/>
          </a:xfrm>
        </p:grpSpPr>
        <p:sp>
          <p:nvSpPr>
            <p:cNvPr id="15" name="object 15"/>
            <p:cNvSpPr/>
            <p:nvPr/>
          </p:nvSpPr>
          <p:spPr>
            <a:xfrm>
              <a:off x="5585460" y="1722120"/>
              <a:ext cx="2331720" cy="970915"/>
            </a:xfrm>
            <a:custGeom>
              <a:avLst/>
              <a:gdLst/>
              <a:ahLst/>
              <a:cxnLst/>
              <a:rect l="l" t="t" r="r" b="b"/>
              <a:pathLst>
                <a:path w="2331720" h="970914">
                  <a:moveTo>
                    <a:pt x="1596516" y="0"/>
                  </a:moveTo>
                  <a:lnTo>
                    <a:pt x="1237361" y="195199"/>
                  </a:lnTo>
                  <a:lnTo>
                    <a:pt x="1049528" y="84835"/>
                  </a:lnTo>
                  <a:lnTo>
                    <a:pt x="922909" y="286892"/>
                  </a:lnTo>
                  <a:lnTo>
                    <a:pt x="486028" y="162940"/>
                  </a:lnTo>
                  <a:lnTo>
                    <a:pt x="579881" y="351281"/>
                  </a:lnTo>
                  <a:lnTo>
                    <a:pt x="126491" y="371728"/>
                  </a:lnTo>
                  <a:lnTo>
                    <a:pt x="424814" y="520953"/>
                  </a:lnTo>
                  <a:lnTo>
                    <a:pt x="0" y="578738"/>
                  </a:lnTo>
                  <a:lnTo>
                    <a:pt x="359410" y="690752"/>
                  </a:lnTo>
                  <a:lnTo>
                    <a:pt x="138684" y="801115"/>
                  </a:lnTo>
                  <a:lnTo>
                    <a:pt x="518667" y="819784"/>
                  </a:lnTo>
                  <a:lnTo>
                    <a:pt x="530732" y="970788"/>
                  </a:lnTo>
                  <a:lnTo>
                    <a:pt x="812545" y="814577"/>
                  </a:lnTo>
                  <a:lnTo>
                    <a:pt x="939164" y="885951"/>
                  </a:lnTo>
                  <a:lnTo>
                    <a:pt x="1065657" y="780668"/>
                  </a:lnTo>
                  <a:lnTo>
                    <a:pt x="1253489" y="846835"/>
                  </a:lnTo>
                  <a:lnTo>
                    <a:pt x="1314831" y="716152"/>
                  </a:lnTo>
                  <a:lnTo>
                    <a:pt x="1613026" y="780668"/>
                  </a:lnTo>
                  <a:lnTo>
                    <a:pt x="1580388" y="644905"/>
                  </a:lnTo>
                  <a:lnTo>
                    <a:pt x="2037714" y="702563"/>
                  </a:lnTo>
                  <a:lnTo>
                    <a:pt x="1768220" y="553212"/>
                  </a:lnTo>
                  <a:lnTo>
                    <a:pt x="1972183" y="507364"/>
                  </a:lnTo>
                  <a:lnTo>
                    <a:pt x="1833498" y="422528"/>
                  </a:lnTo>
                  <a:lnTo>
                    <a:pt x="2331719" y="298703"/>
                  </a:lnTo>
                  <a:lnTo>
                    <a:pt x="1768220" y="293624"/>
                  </a:lnTo>
                  <a:lnTo>
                    <a:pt x="1943862" y="142620"/>
                  </a:lnTo>
                  <a:lnTo>
                    <a:pt x="1567941" y="259587"/>
                  </a:lnTo>
                  <a:lnTo>
                    <a:pt x="1596516" y="0"/>
                  </a:lnTo>
                  <a:close/>
                </a:path>
              </a:pathLst>
            </a:custGeom>
            <a:solidFill>
              <a:srgbClr val="51C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5460" y="1722120"/>
              <a:ext cx="2331720" cy="970915"/>
            </a:xfrm>
            <a:custGeom>
              <a:avLst/>
              <a:gdLst/>
              <a:ahLst/>
              <a:cxnLst/>
              <a:rect l="l" t="t" r="r" b="b"/>
              <a:pathLst>
                <a:path w="2331720" h="970914">
                  <a:moveTo>
                    <a:pt x="1237361" y="195199"/>
                  </a:moveTo>
                  <a:lnTo>
                    <a:pt x="1596516" y="0"/>
                  </a:lnTo>
                  <a:lnTo>
                    <a:pt x="1567941" y="259587"/>
                  </a:lnTo>
                  <a:lnTo>
                    <a:pt x="1943862" y="142620"/>
                  </a:lnTo>
                  <a:lnTo>
                    <a:pt x="1768220" y="293624"/>
                  </a:lnTo>
                  <a:lnTo>
                    <a:pt x="2331719" y="298703"/>
                  </a:lnTo>
                  <a:lnTo>
                    <a:pt x="1833498" y="422528"/>
                  </a:lnTo>
                  <a:lnTo>
                    <a:pt x="1972183" y="507364"/>
                  </a:lnTo>
                  <a:lnTo>
                    <a:pt x="1768220" y="553212"/>
                  </a:lnTo>
                  <a:lnTo>
                    <a:pt x="2037714" y="702563"/>
                  </a:lnTo>
                  <a:lnTo>
                    <a:pt x="1580388" y="644905"/>
                  </a:lnTo>
                  <a:lnTo>
                    <a:pt x="1613026" y="780668"/>
                  </a:lnTo>
                  <a:lnTo>
                    <a:pt x="1314831" y="716152"/>
                  </a:lnTo>
                  <a:lnTo>
                    <a:pt x="1253489" y="846835"/>
                  </a:lnTo>
                  <a:lnTo>
                    <a:pt x="1065657" y="780668"/>
                  </a:lnTo>
                  <a:lnTo>
                    <a:pt x="939164" y="885951"/>
                  </a:lnTo>
                  <a:lnTo>
                    <a:pt x="812545" y="814577"/>
                  </a:lnTo>
                  <a:lnTo>
                    <a:pt x="530732" y="970788"/>
                  </a:lnTo>
                  <a:lnTo>
                    <a:pt x="518667" y="819784"/>
                  </a:lnTo>
                  <a:lnTo>
                    <a:pt x="138684" y="801115"/>
                  </a:lnTo>
                  <a:lnTo>
                    <a:pt x="359410" y="690752"/>
                  </a:lnTo>
                  <a:lnTo>
                    <a:pt x="0" y="578738"/>
                  </a:lnTo>
                  <a:lnTo>
                    <a:pt x="424814" y="520953"/>
                  </a:lnTo>
                  <a:lnTo>
                    <a:pt x="126491" y="371728"/>
                  </a:lnTo>
                  <a:lnTo>
                    <a:pt x="579881" y="351281"/>
                  </a:lnTo>
                  <a:lnTo>
                    <a:pt x="486028" y="162940"/>
                  </a:lnTo>
                  <a:lnTo>
                    <a:pt x="922909" y="286892"/>
                  </a:lnTo>
                  <a:lnTo>
                    <a:pt x="1049528" y="84835"/>
                  </a:lnTo>
                  <a:lnTo>
                    <a:pt x="1237361" y="195199"/>
                  </a:lnTo>
                  <a:close/>
                </a:path>
              </a:pathLst>
            </a:custGeom>
            <a:ln w="15240">
              <a:solidFill>
                <a:srgbClr val="398F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77736" y="1921509"/>
            <a:ext cx="77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МРЦ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ФГ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19928"/>
            <a:ext cx="12192000" cy="1338580"/>
            <a:chOff x="0" y="5519928"/>
            <a:chExt cx="12192000" cy="1338580"/>
          </a:xfrm>
        </p:grpSpPr>
        <p:sp>
          <p:nvSpPr>
            <p:cNvPr id="3" name="object 3"/>
            <p:cNvSpPr/>
            <p:nvPr/>
          </p:nvSpPr>
          <p:spPr>
            <a:xfrm>
              <a:off x="9134856" y="5527548"/>
              <a:ext cx="2920365" cy="1146175"/>
            </a:xfrm>
            <a:custGeom>
              <a:avLst/>
              <a:gdLst/>
              <a:ahLst/>
              <a:cxnLst/>
              <a:rect l="l" t="t" r="r" b="b"/>
              <a:pathLst>
                <a:path w="2920365" h="1146175">
                  <a:moveTo>
                    <a:pt x="2919983" y="0"/>
                  </a:moveTo>
                  <a:lnTo>
                    <a:pt x="0" y="0"/>
                  </a:lnTo>
                  <a:lnTo>
                    <a:pt x="0" y="1146048"/>
                  </a:lnTo>
                  <a:lnTo>
                    <a:pt x="2919983" y="1146048"/>
                  </a:lnTo>
                  <a:lnTo>
                    <a:pt x="2919983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34856" y="5527548"/>
              <a:ext cx="2920365" cy="1146175"/>
            </a:xfrm>
            <a:custGeom>
              <a:avLst/>
              <a:gdLst/>
              <a:ahLst/>
              <a:cxnLst/>
              <a:rect l="l" t="t" r="r" b="b"/>
              <a:pathLst>
                <a:path w="2920365" h="1146175">
                  <a:moveTo>
                    <a:pt x="0" y="1146048"/>
                  </a:moveTo>
                  <a:lnTo>
                    <a:pt x="2919983" y="1146048"/>
                  </a:lnTo>
                  <a:lnTo>
                    <a:pt x="2919983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0591" y="292353"/>
            <a:ext cx="999236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220">
              <a:lnSpc>
                <a:spcPts val="5330"/>
              </a:lnSpc>
              <a:spcBef>
                <a:spcPts val="100"/>
              </a:spcBef>
            </a:pPr>
            <a:r>
              <a:rPr u="none" spc="-45" dirty="0"/>
              <a:t>Методические</a:t>
            </a:r>
            <a:r>
              <a:rPr u="none" spc="-160" dirty="0"/>
              <a:t> </a:t>
            </a:r>
            <a:r>
              <a:rPr u="none" spc="-45" dirty="0"/>
              <a:t>направления</a:t>
            </a:r>
          </a:p>
          <a:p>
            <a:pPr marL="12700">
              <a:lnSpc>
                <a:spcPts val="5330"/>
              </a:lnSpc>
              <a:tabLst>
                <a:tab pos="490220" algn="l"/>
              </a:tabLst>
            </a:pPr>
            <a:r>
              <a:rPr dirty="0"/>
              <a:t> 	</a:t>
            </a:r>
            <a:r>
              <a:rPr spc="-40" dirty="0"/>
              <a:t>(ПДС</a:t>
            </a:r>
            <a:r>
              <a:rPr spc="-120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40" dirty="0"/>
              <a:t>другие</a:t>
            </a:r>
            <a:r>
              <a:rPr spc="-135" dirty="0"/>
              <a:t> </a:t>
            </a:r>
            <a:r>
              <a:rPr spc="-45" dirty="0"/>
              <a:t>методические</a:t>
            </a:r>
            <a:r>
              <a:rPr spc="-140" dirty="0"/>
              <a:t> </a:t>
            </a:r>
            <a:r>
              <a:rPr spc="-45" dirty="0"/>
              <a:t>формы)</a:t>
            </a:r>
            <a:r>
              <a:rPr spc="300" dirty="0"/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6717" y="1811782"/>
            <a:ext cx="8146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«Выявление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преодоление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образовательных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дефицитов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обучающихся»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205104" marR="5080">
              <a:lnSpc>
                <a:spcPts val="2160"/>
              </a:lnSpc>
              <a:spcBef>
                <a:spcPts val="375"/>
              </a:spcBef>
            </a:pPr>
            <a:r>
              <a:rPr sz="2000" spc="-20" dirty="0">
                <a:solidFill>
                  <a:srgbClr val="404040"/>
                </a:solidFill>
              </a:rPr>
              <a:t>Результаты</a:t>
            </a:r>
            <a:r>
              <a:rPr sz="2000" spc="-10" dirty="0">
                <a:solidFill>
                  <a:srgbClr val="404040"/>
                </a:solidFill>
              </a:rPr>
              <a:t> оценочных</a:t>
            </a:r>
            <a:r>
              <a:rPr sz="2000" spc="10" dirty="0">
                <a:solidFill>
                  <a:srgbClr val="404040"/>
                </a:solidFill>
              </a:rPr>
              <a:t> </a:t>
            </a:r>
            <a:r>
              <a:rPr sz="2000" spc="-10" dirty="0">
                <a:solidFill>
                  <a:srgbClr val="404040"/>
                </a:solidFill>
              </a:rPr>
              <a:t>процедур</a:t>
            </a:r>
            <a:r>
              <a:rPr sz="2000" spc="-15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-</a:t>
            </a:r>
            <a:r>
              <a:rPr sz="2000" spc="5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перечень</a:t>
            </a:r>
            <a:r>
              <a:rPr sz="2000" spc="-5" dirty="0">
                <a:solidFill>
                  <a:srgbClr val="404040"/>
                </a:solidFill>
              </a:rPr>
              <a:t> </a:t>
            </a:r>
            <a:r>
              <a:rPr sz="2000" spc="-15" dirty="0">
                <a:solidFill>
                  <a:srgbClr val="404040"/>
                </a:solidFill>
              </a:rPr>
              <a:t>школ</a:t>
            </a:r>
            <a:r>
              <a:rPr sz="2000" spc="-10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с</a:t>
            </a:r>
            <a:r>
              <a:rPr sz="2000" spc="5" dirty="0">
                <a:solidFill>
                  <a:srgbClr val="404040"/>
                </a:solidFill>
              </a:rPr>
              <a:t> </a:t>
            </a:r>
            <a:r>
              <a:rPr sz="2000" spc="-5" dirty="0">
                <a:solidFill>
                  <a:srgbClr val="404040"/>
                </a:solidFill>
              </a:rPr>
              <a:t>низким </a:t>
            </a:r>
            <a:r>
              <a:rPr sz="2000" spc="-20" dirty="0">
                <a:solidFill>
                  <a:srgbClr val="404040"/>
                </a:solidFill>
              </a:rPr>
              <a:t>результатом</a:t>
            </a:r>
            <a:r>
              <a:rPr sz="2000" spc="-30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по </a:t>
            </a:r>
            <a:r>
              <a:rPr sz="2000" spc="-434" dirty="0">
                <a:solidFill>
                  <a:srgbClr val="404040"/>
                </a:solidFill>
              </a:rPr>
              <a:t> </a:t>
            </a:r>
            <a:r>
              <a:rPr sz="2000" spc="-30" dirty="0">
                <a:solidFill>
                  <a:srgbClr val="404040"/>
                </a:solidFill>
              </a:rPr>
              <a:t>коду </a:t>
            </a:r>
            <a:r>
              <a:rPr sz="2000" dirty="0">
                <a:solidFill>
                  <a:srgbClr val="404040"/>
                </a:solidFill>
              </a:rPr>
              <a:t>– адресный</a:t>
            </a:r>
            <a:r>
              <a:rPr sz="2000" spc="-10" dirty="0">
                <a:solidFill>
                  <a:srgbClr val="404040"/>
                </a:solidFill>
              </a:rPr>
              <a:t> </a:t>
            </a:r>
            <a:r>
              <a:rPr sz="2000" spc="-5" dirty="0">
                <a:solidFill>
                  <a:srgbClr val="404040"/>
                </a:solidFill>
              </a:rPr>
              <a:t>семинар</a:t>
            </a:r>
            <a:r>
              <a:rPr sz="2000" dirty="0">
                <a:solidFill>
                  <a:srgbClr val="404040"/>
                </a:solidFill>
              </a:rPr>
              <a:t> по</a:t>
            </a:r>
            <a:r>
              <a:rPr sz="2000" spc="-15" dirty="0">
                <a:solidFill>
                  <a:srgbClr val="404040"/>
                </a:solidFill>
              </a:rPr>
              <a:t> </a:t>
            </a:r>
            <a:r>
              <a:rPr sz="2000" spc="-10" dirty="0">
                <a:solidFill>
                  <a:srgbClr val="404040"/>
                </a:solidFill>
              </a:rPr>
              <a:t>теме</a:t>
            </a:r>
            <a:r>
              <a:rPr sz="2000" spc="-25" dirty="0">
                <a:solidFill>
                  <a:srgbClr val="404040"/>
                </a:solidFill>
              </a:rPr>
              <a:t> </a:t>
            </a:r>
            <a:r>
              <a:rPr sz="2000" spc="-5" dirty="0">
                <a:solidFill>
                  <a:srgbClr val="404040"/>
                </a:solidFill>
              </a:rPr>
              <a:t>(дефицитный</a:t>
            </a:r>
            <a:r>
              <a:rPr sz="2000" spc="10" dirty="0">
                <a:solidFill>
                  <a:srgbClr val="404040"/>
                </a:solidFill>
              </a:rPr>
              <a:t> </a:t>
            </a:r>
            <a:r>
              <a:rPr sz="2000" spc="-25" dirty="0">
                <a:solidFill>
                  <a:srgbClr val="404040"/>
                </a:solidFill>
              </a:rPr>
              <a:t>код)</a:t>
            </a:r>
            <a:endParaRPr sz="2000"/>
          </a:p>
          <a:p>
            <a:pPr marL="205104" marR="995044">
              <a:lnSpc>
                <a:spcPts val="2160"/>
              </a:lnSpc>
              <a:spcBef>
                <a:spcPts val="1405"/>
              </a:spcBef>
            </a:pPr>
            <a:r>
              <a:rPr sz="2000" spc="-20" dirty="0">
                <a:solidFill>
                  <a:srgbClr val="404040"/>
                </a:solidFill>
              </a:rPr>
              <a:t>Результаты </a:t>
            </a:r>
            <a:r>
              <a:rPr sz="2000" dirty="0">
                <a:solidFill>
                  <a:srgbClr val="404040"/>
                </a:solidFill>
              </a:rPr>
              <a:t>по </a:t>
            </a:r>
            <a:r>
              <a:rPr sz="2000" spc="-5" dirty="0">
                <a:solidFill>
                  <a:srgbClr val="404040"/>
                </a:solidFill>
              </a:rPr>
              <a:t>объективности </a:t>
            </a:r>
            <a:r>
              <a:rPr sz="2000" spc="-10" dirty="0">
                <a:solidFill>
                  <a:srgbClr val="404040"/>
                </a:solidFill>
              </a:rPr>
              <a:t>(распределение </a:t>
            </a:r>
            <a:r>
              <a:rPr sz="2000" dirty="0">
                <a:solidFill>
                  <a:srgbClr val="404040"/>
                </a:solidFill>
              </a:rPr>
              <a:t>первичных баллов, </a:t>
            </a:r>
            <a:r>
              <a:rPr sz="2000" spc="-440" dirty="0">
                <a:solidFill>
                  <a:srgbClr val="404040"/>
                </a:solidFill>
              </a:rPr>
              <a:t> </a:t>
            </a:r>
            <a:r>
              <a:rPr sz="2000" spc="-15" dirty="0">
                <a:solidFill>
                  <a:srgbClr val="404040"/>
                </a:solidFill>
              </a:rPr>
              <a:t>подтверждение </a:t>
            </a:r>
            <a:r>
              <a:rPr sz="2000" spc="-10" dirty="0">
                <a:solidFill>
                  <a:srgbClr val="404040"/>
                </a:solidFill>
              </a:rPr>
              <a:t>оценки</a:t>
            </a:r>
            <a:r>
              <a:rPr sz="2000" spc="5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по</a:t>
            </a:r>
            <a:r>
              <a:rPr sz="2000" spc="-20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ВПР</a:t>
            </a:r>
            <a:r>
              <a:rPr sz="2000" spc="-10" dirty="0">
                <a:solidFill>
                  <a:srgbClr val="404040"/>
                </a:solidFill>
              </a:rPr>
              <a:t> </a:t>
            </a:r>
            <a:r>
              <a:rPr sz="2000" dirty="0">
                <a:solidFill>
                  <a:srgbClr val="404040"/>
                </a:solidFill>
              </a:rPr>
              <a:t>и</a:t>
            </a:r>
            <a:r>
              <a:rPr sz="2000" spc="-5" dirty="0">
                <a:solidFill>
                  <a:srgbClr val="404040"/>
                </a:solidFill>
              </a:rPr>
              <a:t> кл.журналов)</a:t>
            </a:r>
            <a:endParaRPr sz="2000"/>
          </a:p>
          <a:p>
            <a:pPr marL="205104" marR="224154">
              <a:lnSpc>
                <a:spcPts val="2160"/>
              </a:lnSpc>
              <a:spcBef>
                <a:spcPts val="1395"/>
              </a:spcBef>
            </a:pPr>
            <a:r>
              <a:rPr sz="2000" dirty="0">
                <a:solidFill>
                  <a:srgbClr val="404040"/>
                </a:solidFill>
              </a:rPr>
              <a:t>Применение </a:t>
            </a:r>
            <a:r>
              <a:rPr sz="2000" spc="-15" dirty="0">
                <a:solidFill>
                  <a:srgbClr val="404040"/>
                </a:solidFill>
              </a:rPr>
              <a:t>кодификаторов </a:t>
            </a:r>
            <a:r>
              <a:rPr sz="2000" spc="-5" dirty="0">
                <a:solidFill>
                  <a:srgbClr val="404040"/>
                </a:solidFill>
              </a:rPr>
              <a:t>для </a:t>
            </a:r>
            <a:r>
              <a:rPr sz="2000" spc="-10" dirty="0">
                <a:solidFill>
                  <a:srgbClr val="404040"/>
                </a:solidFill>
              </a:rPr>
              <a:t>оценки </a:t>
            </a:r>
            <a:r>
              <a:rPr sz="2000" spc="-5" dirty="0">
                <a:solidFill>
                  <a:srgbClr val="FF0000"/>
                </a:solidFill>
              </a:rPr>
              <a:t>рабочей </a:t>
            </a:r>
            <a:r>
              <a:rPr sz="2000" dirty="0">
                <a:solidFill>
                  <a:srgbClr val="FF0000"/>
                </a:solidFill>
              </a:rPr>
              <a:t>программы </a:t>
            </a:r>
            <a:r>
              <a:rPr sz="2000" spc="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404040"/>
                </a:solidFill>
              </a:rPr>
              <a:t>(достаточность </a:t>
            </a:r>
            <a:r>
              <a:rPr sz="2000" dirty="0">
                <a:solidFill>
                  <a:srgbClr val="404040"/>
                </a:solidFill>
              </a:rPr>
              <a:t>часов, </a:t>
            </a:r>
            <a:r>
              <a:rPr sz="2000" spc="-5" dirty="0">
                <a:solidFill>
                  <a:srgbClr val="404040"/>
                </a:solidFill>
              </a:rPr>
              <a:t>наличие </a:t>
            </a:r>
            <a:r>
              <a:rPr sz="2000" spc="-25" dirty="0">
                <a:solidFill>
                  <a:srgbClr val="404040"/>
                </a:solidFill>
              </a:rPr>
              <a:t>кода </a:t>
            </a:r>
            <a:r>
              <a:rPr sz="2000" dirty="0">
                <a:solidFill>
                  <a:srgbClr val="404040"/>
                </a:solidFill>
              </a:rPr>
              <a:t>в </a:t>
            </a:r>
            <a:r>
              <a:rPr sz="2000" spc="-10" dirty="0">
                <a:solidFill>
                  <a:srgbClr val="404040"/>
                </a:solidFill>
              </a:rPr>
              <a:t>содержании), </a:t>
            </a:r>
            <a:r>
              <a:rPr sz="2000" spc="-5" dirty="0">
                <a:solidFill>
                  <a:srgbClr val="404040"/>
                </a:solidFill>
              </a:rPr>
              <a:t>для </a:t>
            </a:r>
            <a:r>
              <a:rPr sz="2000" dirty="0">
                <a:solidFill>
                  <a:srgbClr val="404040"/>
                </a:solidFill>
              </a:rPr>
              <a:t>разработки </a:t>
            </a:r>
            <a:r>
              <a:rPr sz="2000" dirty="0">
                <a:solidFill>
                  <a:srgbClr val="00AF50"/>
                </a:solidFill>
              </a:rPr>
              <a:t>КИМ </a:t>
            </a:r>
            <a:r>
              <a:rPr sz="2000" spc="-440" dirty="0">
                <a:solidFill>
                  <a:srgbClr val="00AF50"/>
                </a:solidFill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ТЕКУЩЕЙ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ОЦЕНКИ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</a:rPr>
              <a:t>для</a:t>
            </a:r>
            <a:r>
              <a:rPr sz="2000" dirty="0">
                <a:solidFill>
                  <a:srgbClr val="404040"/>
                </a:solidFill>
              </a:rPr>
              <a:t> </a:t>
            </a:r>
            <a:r>
              <a:rPr sz="2000" spc="-5" dirty="0">
                <a:solidFill>
                  <a:srgbClr val="404040"/>
                </a:solidFill>
              </a:rPr>
              <a:t>уточнения</a:t>
            </a:r>
            <a:r>
              <a:rPr sz="2000" spc="-20" dirty="0">
                <a:solidFill>
                  <a:srgbClr val="404040"/>
                </a:solidFill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методики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технологий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уроке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4856" y="2638044"/>
            <a:ext cx="2920365" cy="527685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8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Аналитика</a:t>
            </a:r>
            <a:r>
              <a:rPr sz="18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ВПР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4856" y="3450335"/>
            <a:ext cx="2920365" cy="1579245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170815" marR="163195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Результаты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регионального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мониторинга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системе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1.1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Адресные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2476" y="5524601"/>
            <a:ext cx="2905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Анализ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endParaRPr sz="1800">
              <a:latin typeface="Calibri"/>
              <a:cs typeface="Calibri"/>
            </a:endParaRPr>
          </a:p>
          <a:p>
            <a:pPr marL="102235" marR="9525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мониторинга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системе2.2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профессиональные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дефициты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1544" y="2362200"/>
            <a:ext cx="4970145" cy="830580"/>
          </a:xfrm>
          <a:prstGeom prst="rect">
            <a:avLst/>
          </a:prstGeom>
          <a:solidFill>
            <a:srgbClr val="FFFF00"/>
          </a:solidFill>
          <a:ln w="15240">
            <a:solidFill>
              <a:srgbClr val="62A437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 marR="97155">
              <a:lnSpc>
                <a:spcPct val="100000"/>
              </a:lnSpc>
              <a:spcBef>
                <a:spcPts val="21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«Обеспечение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объективной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оценки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образовательных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результатов»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43" y="134112"/>
            <a:ext cx="1226088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1585" algn="l"/>
              </a:tabLst>
            </a:pPr>
            <a:r>
              <a:rPr u="none" spc="-35" dirty="0"/>
              <a:t>МРЦ </a:t>
            </a:r>
            <a:r>
              <a:rPr u="none" spc="-25" dirty="0"/>
              <a:t>по </a:t>
            </a:r>
            <a:r>
              <a:rPr u="none" spc="-45" dirty="0"/>
              <a:t>поддержке </a:t>
            </a:r>
            <a:r>
              <a:rPr u="none" spc="-40" dirty="0"/>
              <a:t>введения </a:t>
            </a:r>
            <a:r>
              <a:rPr u="none" dirty="0"/>
              <a:t>и </a:t>
            </a:r>
            <a:r>
              <a:rPr u="none" spc="5" dirty="0"/>
              <a:t> </a:t>
            </a:r>
            <a:r>
              <a:rPr spc="-45" dirty="0"/>
              <a:t>реализации</a:t>
            </a:r>
            <a:r>
              <a:rPr spc="-170" dirty="0"/>
              <a:t> </a:t>
            </a:r>
            <a:r>
              <a:rPr spc="-35" dirty="0"/>
              <a:t>ФГОС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339" y="1798066"/>
            <a:ext cx="10838815" cy="4018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500"/>
              </a:spcBef>
            </a:pP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Проведение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серии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семинаров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практикумов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методическому</a:t>
            </a:r>
            <a:r>
              <a:rPr sz="17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сопровождению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введения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обновленного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ФГОС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СОО </a:t>
            </a:r>
            <a:r>
              <a:rPr sz="1700" spc="-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муниципальных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образовательных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организациях:</a:t>
            </a:r>
            <a:endParaRPr sz="1700">
              <a:latin typeface="Calibri"/>
              <a:cs typeface="Calibri"/>
            </a:endParaRPr>
          </a:p>
          <a:p>
            <a:pPr marL="128270" indent="-116205">
              <a:lnSpc>
                <a:spcPts val="1839"/>
              </a:lnSpc>
              <a:spcBef>
                <a:spcPts val="1010"/>
              </a:spcBef>
              <a:buChar char="-"/>
              <a:tabLst>
                <a:tab pos="12890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практикум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«Вариативные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учебные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планы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соответствии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7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требованиями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ФГОС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СОО: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практики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формирования,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применение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электронного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конструктора»;</a:t>
            </a:r>
            <a:endParaRPr sz="1700">
              <a:latin typeface="Calibri"/>
              <a:cs typeface="Calibri"/>
            </a:endParaRPr>
          </a:p>
          <a:p>
            <a:pPr marL="12700" marR="1077595">
              <a:lnSpc>
                <a:spcPct val="80000"/>
              </a:lnSpc>
              <a:spcBef>
                <a:spcPts val="1395"/>
              </a:spcBef>
              <a:buChar char="-"/>
              <a:tabLst>
                <a:tab pos="12890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практикум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«Индивидуальный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учебный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план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старшеклассника: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вопросы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создания,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реализации и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оценки </a:t>
            </a:r>
            <a:r>
              <a:rPr sz="1700" spc="-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образовательных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результатов»;</a:t>
            </a:r>
            <a:endParaRPr sz="17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994"/>
              </a:spcBef>
              <a:buChar char="-"/>
              <a:tabLst>
                <a:tab pos="128905" algn="l"/>
              </a:tabLst>
            </a:pP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семинар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«Профилизация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образовательного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процесса: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практики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реализации 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моделей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профильного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образования»;</a:t>
            </a:r>
            <a:endParaRPr sz="17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994"/>
              </a:spcBef>
              <a:buChar char="-"/>
              <a:tabLst>
                <a:tab pos="12890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практикум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«Система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оценки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образовательных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результатов: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подходы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7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практические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решения»;</a:t>
            </a:r>
            <a:endParaRPr sz="1700">
              <a:latin typeface="Calibri"/>
              <a:cs typeface="Calibri"/>
            </a:endParaRPr>
          </a:p>
          <a:p>
            <a:pPr marL="128270" indent="-116205">
              <a:lnSpc>
                <a:spcPct val="100000"/>
              </a:lnSpc>
              <a:spcBef>
                <a:spcPts val="985"/>
              </a:spcBef>
              <a:buChar char="-"/>
              <a:tabLst>
                <a:tab pos="128905" algn="l"/>
              </a:tabLst>
            </a:pP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семинар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«Организация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социальных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практик,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образовательных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событий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системе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внеурочной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деятельности»;</a:t>
            </a:r>
            <a:endParaRPr sz="1700">
              <a:latin typeface="Calibri"/>
              <a:cs typeface="Calibri"/>
            </a:endParaRPr>
          </a:p>
          <a:p>
            <a:pPr marL="12700" marR="538480">
              <a:lnSpc>
                <a:spcPct val="80000"/>
              </a:lnSpc>
              <a:spcBef>
                <a:spcPts val="1405"/>
              </a:spcBef>
              <a:buChar char="-"/>
              <a:tabLst>
                <a:tab pos="128905" algn="l"/>
              </a:tabLst>
            </a:pP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семинар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«Проектная и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учебно-исследовательская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деятельность: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организация и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оценка достижения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практико- </a:t>
            </a:r>
            <a:r>
              <a:rPr sz="1700" spc="-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ориентированных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результатов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образования»;</a:t>
            </a:r>
            <a:endParaRPr sz="1700">
              <a:latin typeface="Calibri"/>
              <a:cs typeface="Calibri"/>
            </a:endParaRPr>
          </a:p>
          <a:p>
            <a:pPr marL="12700" marR="173355">
              <a:lnSpc>
                <a:spcPct val="80000"/>
              </a:lnSpc>
              <a:spcBef>
                <a:spcPts val="1405"/>
              </a:spcBef>
              <a:buChar char="-"/>
              <a:tabLst>
                <a:tab pos="128905" algn="l"/>
              </a:tabLst>
            </a:pP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семинар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«Содержание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программы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коррекционной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работы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соответствии</a:t>
            </a:r>
            <a:r>
              <a:rPr sz="17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ФГОС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СОО: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психолого-педагогическая </a:t>
            </a:r>
            <a:r>
              <a:rPr sz="1700" spc="-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помощь,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преодоление трудностей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в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освоении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основной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образовательной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программы»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2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1585" algn="l"/>
              </a:tabLst>
            </a:pPr>
            <a:r>
              <a:rPr dirty="0"/>
              <a:t>О</a:t>
            </a:r>
            <a:r>
              <a:rPr spc="-135" dirty="0"/>
              <a:t> </a:t>
            </a:r>
            <a:r>
              <a:rPr spc="-45" dirty="0"/>
              <a:t>самообследовании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2167" y="1927682"/>
            <a:ext cx="7538084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Пока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нет критериев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готовности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к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введению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обновленного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ФГОС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СОО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6587" y="3184755"/>
            <a:ext cx="10801985" cy="1496060"/>
            <a:chOff x="806587" y="3184755"/>
            <a:chExt cx="10801985" cy="1496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87" y="3184755"/>
              <a:ext cx="10801715" cy="14569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8919" y="4358640"/>
              <a:ext cx="8766175" cy="314325"/>
            </a:xfrm>
            <a:custGeom>
              <a:avLst/>
              <a:gdLst/>
              <a:ahLst/>
              <a:cxnLst/>
              <a:rect l="l" t="t" r="r" b="b"/>
              <a:pathLst>
                <a:path w="8766175" h="314325">
                  <a:moveTo>
                    <a:pt x="8766048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8766048" y="313944"/>
                  </a:lnTo>
                  <a:lnTo>
                    <a:pt x="8766048" y="0"/>
                  </a:lnTo>
                  <a:close/>
                </a:path>
              </a:pathLst>
            </a:custGeom>
            <a:solidFill>
              <a:srgbClr val="FFFF00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88919" y="4358640"/>
              <a:ext cx="8766175" cy="314325"/>
            </a:xfrm>
            <a:custGeom>
              <a:avLst/>
              <a:gdLst/>
              <a:ahLst/>
              <a:cxnLst/>
              <a:rect l="l" t="t" r="r" b="b"/>
              <a:pathLst>
                <a:path w="8766175" h="314325">
                  <a:moveTo>
                    <a:pt x="0" y="313944"/>
                  </a:moveTo>
                  <a:lnTo>
                    <a:pt x="8766048" y="313944"/>
                  </a:lnTo>
                  <a:lnTo>
                    <a:pt x="8766048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8540" y="5023103"/>
            <a:ext cx="10643107" cy="943207"/>
          </a:xfrm>
          <a:prstGeom prst="rect">
            <a:avLst/>
          </a:prstGeom>
          <a:ln w="15240">
            <a:solidFill>
              <a:srgbClr val="51C3F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1394460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Calibri"/>
                <a:cs typeface="Calibri"/>
                <a:hlinkClick r:id="rId3"/>
              </a:rPr>
              <a:t>МИНИСТЕРСТВО ПРОСВЕЩЕНИЯ </a:t>
            </a:r>
            <a:r>
              <a:rPr sz="1400" b="1" spc="-10" dirty="0">
                <a:latin typeface="Calibri"/>
                <a:cs typeface="Calibri"/>
                <a:hlinkClick r:id="rId3"/>
              </a:rPr>
              <a:t>РОССИЙСКОЙ ФЕДЕРАЦИИ </a:t>
            </a:r>
            <a:r>
              <a:rPr sz="1400" b="1" spc="-305" dirty="0">
                <a:latin typeface="Calibri"/>
                <a:cs typeface="Calibri"/>
                <a:hlinkClick r:id="rId3"/>
              </a:rPr>
              <a:t> </a:t>
            </a:r>
            <a:r>
              <a:rPr sz="1400" b="1" dirty="0">
                <a:latin typeface="Calibri"/>
                <a:cs typeface="Calibri"/>
                <a:hlinkClick r:id="rId3"/>
              </a:rPr>
              <a:t>ПИСЬМО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  <a:hlinkClick r:id="rId3"/>
              </a:rPr>
              <a:t>от</a:t>
            </a:r>
            <a:r>
              <a:rPr sz="1400" b="1" spc="-25" dirty="0">
                <a:latin typeface="Calibri"/>
                <a:cs typeface="Calibri"/>
                <a:hlinkClick r:id="rId3"/>
              </a:rPr>
              <a:t> </a:t>
            </a:r>
            <a:r>
              <a:rPr sz="1400" b="1" spc="-5" dirty="0">
                <a:latin typeface="Calibri"/>
                <a:cs typeface="Calibri"/>
                <a:hlinkClick r:id="rId3"/>
              </a:rPr>
              <a:t>15 февраля</a:t>
            </a:r>
            <a:r>
              <a:rPr sz="1400" b="1" spc="-55" dirty="0">
                <a:latin typeface="Calibri"/>
                <a:cs typeface="Calibri"/>
                <a:hlinkClick r:id="rId3"/>
              </a:rPr>
              <a:t> </a:t>
            </a:r>
            <a:r>
              <a:rPr sz="1400" b="1" spc="-5" dirty="0">
                <a:latin typeface="Calibri"/>
                <a:cs typeface="Calibri"/>
                <a:hlinkClick r:id="rId3"/>
              </a:rPr>
              <a:t>2022</a:t>
            </a:r>
            <a:r>
              <a:rPr sz="1400" b="1" spc="5" dirty="0">
                <a:latin typeface="Calibri"/>
                <a:cs typeface="Calibri"/>
                <a:hlinkClick r:id="rId3"/>
              </a:rPr>
              <a:t> </a:t>
            </a:r>
            <a:r>
              <a:rPr sz="1400" b="1" spc="-35" dirty="0">
                <a:latin typeface="Calibri"/>
                <a:cs typeface="Calibri"/>
                <a:hlinkClick r:id="rId3"/>
              </a:rPr>
              <a:t>г.</a:t>
            </a:r>
            <a:r>
              <a:rPr sz="1400" b="1" spc="-5" dirty="0">
                <a:latin typeface="Calibri"/>
                <a:cs typeface="Calibri"/>
                <a:hlinkClick r:id="rId3"/>
              </a:rPr>
              <a:t> </a:t>
            </a:r>
            <a:r>
              <a:rPr sz="1400" b="1" dirty="0">
                <a:latin typeface="Calibri"/>
                <a:cs typeface="Calibri"/>
                <a:hlinkClick r:id="rId3"/>
              </a:rPr>
              <a:t>N</a:t>
            </a:r>
            <a:r>
              <a:rPr sz="1400" b="1" spc="-10" dirty="0">
                <a:latin typeface="Calibri"/>
                <a:cs typeface="Calibri"/>
                <a:hlinkClick r:id="rId3"/>
              </a:rPr>
              <a:t> </a:t>
            </a:r>
            <a:r>
              <a:rPr sz="1400" b="1" dirty="0">
                <a:latin typeface="Calibri"/>
                <a:cs typeface="Calibri"/>
                <a:hlinkClick r:id="rId3"/>
              </a:rPr>
              <a:t>АЗ-113/03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  <a:hlinkClick r:id="rId3"/>
              </a:rPr>
              <a:t>О</a:t>
            </a:r>
            <a:r>
              <a:rPr sz="1400" b="1" spc="-25" dirty="0">
                <a:latin typeface="Calibri"/>
                <a:cs typeface="Calibri"/>
                <a:hlinkClick r:id="rId3"/>
              </a:rPr>
              <a:t> </a:t>
            </a:r>
            <a:r>
              <a:rPr sz="1400" b="1" spc="-5" dirty="0">
                <a:latin typeface="Calibri"/>
                <a:cs typeface="Calibri"/>
                <a:hlinkClick r:id="rId3"/>
              </a:rPr>
              <a:t>НАПРАВЛЕНИИ</a:t>
            </a:r>
            <a:r>
              <a:rPr sz="1400" b="1" spc="-40" dirty="0">
                <a:latin typeface="Calibri"/>
                <a:cs typeface="Calibri"/>
                <a:hlinkClick r:id="rId3"/>
              </a:rPr>
              <a:t> </a:t>
            </a:r>
            <a:r>
              <a:rPr sz="1400" b="1" spc="-10" dirty="0">
                <a:latin typeface="Calibri"/>
                <a:cs typeface="Calibri"/>
                <a:hlinkClick r:id="rId3"/>
              </a:rPr>
              <a:t>МЕТОДИЧЕСКИХ</a:t>
            </a:r>
            <a:r>
              <a:rPr sz="1400" b="1" spc="-35" dirty="0">
                <a:latin typeface="Calibri"/>
                <a:cs typeface="Calibri"/>
                <a:hlinkClick r:id="rId3"/>
              </a:rPr>
              <a:t> </a:t>
            </a:r>
            <a:r>
              <a:rPr sz="1400" b="1" spc="-5" dirty="0">
                <a:latin typeface="Calibri"/>
                <a:cs typeface="Calibri"/>
                <a:hlinkClick r:id="rId3"/>
              </a:rPr>
              <a:t>РЕКОМЕНДАЦИЙ</a:t>
            </a:r>
            <a:endParaRPr sz="1400">
              <a:latin typeface="Calibri"/>
              <a:cs typeface="Calibri"/>
            </a:endParaRPr>
          </a:p>
          <a:p>
            <a:pPr marL="2044700">
              <a:lnSpc>
                <a:spcPct val="100000"/>
              </a:lnSpc>
              <a:spcBef>
                <a:spcPts val="600"/>
              </a:spcBef>
            </a:pPr>
            <a:r>
              <a:rPr sz="1200" u="sng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https://www.garant.ru/products/ipo/prime/doc/403467900/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659" y="292353"/>
            <a:ext cx="585724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Вероятные</a:t>
            </a:r>
            <a:r>
              <a:rPr u="none" spc="-45" dirty="0">
                <a:solidFill>
                  <a:srgbClr val="FF0000"/>
                </a:solidFill>
              </a:rPr>
              <a:t> </a:t>
            </a:r>
            <a:r>
              <a:rPr u="none" spc="-45" dirty="0">
                <a:solidFill>
                  <a:srgbClr val="000000"/>
                </a:solidFill>
              </a:rPr>
              <a:t>критерии 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spc="-50" dirty="0">
                <a:solidFill>
                  <a:srgbClr val="000000"/>
                </a:solidFill>
              </a:rPr>
              <a:t>готовности</a:t>
            </a:r>
            <a:r>
              <a:rPr u="none" spc="-1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к</a:t>
            </a:r>
            <a:r>
              <a:rPr u="none" spc="-145" dirty="0">
                <a:solidFill>
                  <a:srgbClr val="000000"/>
                </a:solidFill>
              </a:rPr>
              <a:t> </a:t>
            </a:r>
            <a:r>
              <a:rPr u="none" spc="-45" dirty="0">
                <a:solidFill>
                  <a:srgbClr val="000000"/>
                </a:solidFill>
              </a:rPr>
              <a:t>введению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219" y="1758137"/>
            <a:ext cx="40290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dirty="0">
                <a:latin typeface="Calibri"/>
                <a:cs typeface="Calibri"/>
              </a:rPr>
              <a:t>план-график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мероприятий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введению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ФГОС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19" y="2150491"/>
            <a:ext cx="3209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dirty="0">
                <a:latin typeface="Calibri"/>
                <a:cs typeface="Calibri"/>
              </a:rPr>
              <a:t>основные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образовательные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219" y="2542158"/>
            <a:ext cx="62064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spc="-5" dirty="0">
                <a:latin typeface="Calibri"/>
                <a:cs typeface="Calibri"/>
              </a:rPr>
              <a:t>рабочие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программы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учебным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предметам,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курсам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внеурочной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pc="-5" dirty="0"/>
              <a:t>нормативная база</a:t>
            </a:r>
            <a:r>
              <a:rPr spc="15" dirty="0"/>
              <a:t> </a:t>
            </a:r>
            <a:r>
              <a:rPr spc="-5" dirty="0"/>
              <a:t>(локальные</a:t>
            </a:r>
            <a:r>
              <a:rPr dirty="0"/>
              <a:t> </a:t>
            </a:r>
            <a:r>
              <a:rPr spc="-5" dirty="0"/>
              <a:t>акты)</a:t>
            </a:r>
            <a:r>
              <a:rPr dirty="0"/>
              <a:t> </a:t>
            </a:r>
            <a:r>
              <a:rPr spc="-5" dirty="0"/>
              <a:t>образовательной</a:t>
            </a:r>
            <a:r>
              <a:rPr spc="5" dirty="0"/>
              <a:t> </a:t>
            </a:r>
            <a:r>
              <a:rPr spc="-5" dirty="0"/>
              <a:t>организации</a:t>
            </a:r>
          </a:p>
          <a:p>
            <a:pPr marL="104139" marR="5080" indent="-91440">
              <a:lnSpc>
                <a:spcPct val="100000"/>
              </a:lnSpc>
              <a:spcBef>
                <a:spcPts val="14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pc="-5" dirty="0"/>
              <a:t>кадровые</a:t>
            </a:r>
            <a:r>
              <a:rPr spc="25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spc="-10" dirty="0"/>
              <a:t>психолого-педагогические</a:t>
            </a:r>
            <a:r>
              <a:rPr spc="30" dirty="0"/>
              <a:t> </a:t>
            </a:r>
            <a:r>
              <a:rPr dirty="0"/>
              <a:t>условия</a:t>
            </a:r>
            <a:r>
              <a:rPr spc="-20" dirty="0"/>
              <a:t> </a:t>
            </a:r>
            <a:r>
              <a:rPr spc="-5" dirty="0"/>
              <a:t>реализации</a:t>
            </a:r>
            <a:r>
              <a:rPr spc="35" dirty="0"/>
              <a:t> </a:t>
            </a:r>
            <a:r>
              <a:rPr dirty="0"/>
              <a:t>основных</a:t>
            </a:r>
            <a:r>
              <a:rPr spc="-15" dirty="0"/>
              <a:t> </a:t>
            </a:r>
            <a:r>
              <a:rPr spc="-5" dirty="0"/>
              <a:t>образовательных</a:t>
            </a:r>
            <a:r>
              <a:rPr spc="10" dirty="0"/>
              <a:t> </a:t>
            </a:r>
            <a:r>
              <a:rPr spc="-5" dirty="0"/>
              <a:t>программ,</a:t>
            </a:r>
            <a:r>
              <a:rPr spc="10" dirty="0"/>
              <a:t> </a:t>
            </a:r>
            <a:r>
              <a:rPr dirty="0"/>
              <a:t>штатное </a:t>
            </a:r>
            <a:r>
              <a:rPr spc="-300" dirty="0"/>
              <a:t> </a:t>
            </a:r>
            <a:r>
              <a:rPr spc="-5" dirty="0"/>
              <a:t>расписание</a:t>
            </a:r>
            <a:r>
              <a:rPr dirty="0"/>
              <a:t> и</a:t>
            </a:r>
            <a:r>
              <a:rPr spc="5" dirty="0"/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должностные</a:t>
            </a:r>
            <a:r>
              <a:rPr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инструкции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/>
              <a:t>работников</a:t>
            </a:r>
            <a:r>
              <a:rPr spc="10" dirty="0"/>
              <a:t> </a:t>
            </a:r>
            <a:r>
              <a:rPr spc="-5" dirty="0"/>
              <a:t>образовательной организации</a:t>
            </a:r>
          </a:p>
          <a:p>
            <a:pPr>
              <a:lnSpc>
                <a:spcPct val="100000"/>
              </a:lnSpc>
              <a:buClr>
                <a:srgbClr val="99CA38"/>
              </a:buClr>
              <a:buFont typeface="Wingdings"/>
              <a:buChar char=""/>
            </a:pPr>
            <a:endParaRPr sz="1150"/>
          </a:p>
          <a:p>
            <a:pPr marL="154940" indent="-142875">
              <a:lnSpc>
                <a:spcPct val="100000"/>
              </a:lnSpc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pc="-5" dirty="0"/>
              <a:t>список</a:t>
            </a:r>
            <a:r>
              <a:rPr spc="-10" dirty="0"/>
              <a:t> </a:t>
            </a:r>
            <a:r>
              <a:rPr spc="-5" dirty="0"/>
              <a:t>учебников,</a:t>
            </a:r>
            <a:r>
              <a:rPr dirty="0"/>
              <a:t> учебных</a:t>
            </a:r>
            <a:r>
              <a:rPr spc="5" dirty="0"/>
              <a:t> </a:t>
            </a:r>
            <a:r>
              <a:rPr spc="-5" dirty="0"/>
              <a:t>пособий,</a:t>
            </a:r>
            <a:r>
              <a:rPr spc="-15" dirty="0"/>
              <a:t> </a:t>
            </a:r>
            <a:r>
              <a:rPr dirty="0"/>
              <a:t>информационно-цифровых</a:t>
            </a:r>
            <a:r>
              <a:rPr spc="-5" dirty="0"/>
              <a:t> ресурсов</a:t>
            </a:r>
          </a:p>
          <a:p>
            <a:pPr marL="104139" marR="363855" indent="-91440">
              <a:lnSpc>
                <a:spcPct val="100000"/>
              </a:lnSpc>
              <a:spcBef>
                <a:spcPts val="1390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pc="-5" dirty="0"/>
              <a:t>доступность</a:t>
            </a:r>
            <a:r>
              <a:rPr spc="-25" dirty="0"/>
              <a:t> </a:t>
            </a:r>
            <a:r>
              <a:rPr spc="-5" dirty="0"/>
              <a:t>использования</a:t>
            </a:r>
            <a:r>
              <a:rPr spc="-15" dirty="0"/>
              <a:t> </a:t>
            </a:r>
            <a:r>
              <a:rPr spc="-5" dirty="0"/>
              <a:t>информационно-методических</a:t>
            </a:r>
            <a:r>
              <a:rPr spc="5" dirty="0"/>
              <a:t> </a:t>
            </a:r>
            <a:r>
              <a:rPr spc="-5" dirty="0"/>
              <a:t>ресурсов</a:t>
            </a:r>
            <a:r>
              <a:rPr spc="15" dirty="0"/>
              <a:t> </a:t>
            </a:r>
            <a:r>
              <a:rPr spc="-5" dirty="0"/>
              <a:t>для участников</a:t>
            </a:r>
            <a:r>
              <a:rPr spc="10" dirty="0"/>
              <a:t> </a:t>
            </a:r>
            <a:r>
              <a:rPr spc="-5" dirty="0"/>
              <a:t>образовательных </a:t>
            </a:r>
            <a:r>
              <a:rPr spc="-300" dirty="0"/>
              <a:t> </a:t>
            </a:r>
            <a:r>
              <a:rPr spc="-5" dirty="0"/>
              <a:t>отношений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CA38"/>
              </a:buClr>
              <a:buFont typeface="Wingdings"/>
              <a:buChar char=""/>
            </a:pPr>
            <a:endParaRPr sz="1150"/>
          </a:p>
          <a:p>
            <a:pPr marL="154940" indent="-142875">
              <a:lnSpc>
                <a:spcPct val="100000"/>
              </a:lnSpc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pc="-15" dirty="0"/>
              <a:t>модель</a:t>
            </a:r>
            <a:r>
              <a:rPr spc="5" dirty="0"/>
              <a:t> </a:t>
            </a:r>
            <a:r>
              <a:rPr spc="-5" dirty="0"/>
              <a:t>реализации</a:t>
            </a:r>
            <a:r>
              <a:rPr spc="25" dirty="0"/>
              <a:t> </a:t>
            </a:r>
            <a:r>
              <a:rPr spc="-5" dirty="0"/>
              <a:t>сетевых</a:t>
            </a:r>
            <a:r>
              <a:rPr spc="10" dirty="0"/>
              <a:t> </a:t>
            </a:r>
            <a:r>
              <a:rPr spc="-5" dirty="0"/>
              <a:t>форм </a:t>
            </a:r>
            <a:r>
              <a:rPr spc="-10" dirty="0"/>
              <a:t>взаимодействия</a:t>
            </a:r>
          </a:p>
          <a:p>
            <a:pPr marL="154940" indent="-142875">
              <a:lnSpc>
                <a:spcPct val="100000"/>
              </a:lnSpc>
              <a:spcBef>
                <a:spcPts val="14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/>
              <a:t>план</a:t>
            </a:r>
            <a:r>
              <a:rPr spc="-15" dirty="0"/>
              <a:t> </a:t>
            </a:r>
            <a:r>
              <a:rPr spc="-5" dirty="0"/>
              <a:t>работы</a:t>
            </a:r>
            <a:r>
              <a:rPr spc="-10" dirty="0"/>
              <a:t> </a:t>
            </a:r>
            <a:r>
              <a:rPr spc="-5" dirty="0"/>
              <a:t>внутришкольных</a:t>
            </a:r>
            <a:r>
              <a:rPr spc="10" dirty="0"/>
              <a:t> </a:t>
            </a:r>
            <a:r>
              <a:rPr spc="-10" dirty="0"/>
              <a:t>методических</a:t>
            </a:r>
            <a:r>
              <a:rPr spc="15" dirty="0"/>
              <a:t> </a:t>
            </a:r>
            <a:r>
              <a:rPr spc="-5" dirty="0"/>
              <a:t>объединений</a:t>
            </a:r>
          </a:p>
          <a:p>
            <a:pPr marL="154940" indent="-142875">
              <a:lnSpc>
                <a:spcPct val="100000"/>
              </a:lnSpc>
              <a:spcBef>
                <a:spcPts val="1390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/>
              <a:t>повышение</a:t>
            </a:r>
            <a:r>
              <a:rPr spc="-20" dirty="0"/>
              <a:t> </a:t>
            </a:r>
            <a:r>
              <a:rPr spc="-5" dirty="0"/>
              <a:t>квалификации</a:t>
            </a:r>
            <a:r>
              <a:rPr spc="35" dirty="0"/>
              <a:t> </a:t>
            </a:r>
            <a:r>
              <a:rPr spc="-5" dirty="0"/>
              <a:t>управленческой</a:t>
            </a:r>
            <a:r>
              <a:rPr spc="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педагогической</a:t>
            </a:r>
            <a:r>
              <a:rPr spc="25" dirty="0"/>
              <a:t> </a:t>
            </a:r>
            <a:r>
              <a:rPr spc="-5" dirty="0"/>
              <a:t>команд</a:t>
            </a:r>
          </a:p>
          <a:p>
            <a:pPr marL="154940" indent="-142875">
              <a:lnSpc>
                <a:spcPct val="100000"/>
              </a:lnSpc>
              <a:spcBef>
                <a:spcPts val="1405"/>
              </a:spcBef>
              <a:buClr>
                <a:srgbClr val="99CA38"/>
              </a:buClr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pc="-10" dirty="0"/>
              <a:t>система</a:t>
            </a:r>
            <a:r>
              <a:rPr spc="10" dirty="0"/>
              <a:t> </a:t>
            </a:r>
            <a:r>
              <a:rPr spc="-5" dirty="0"/>
              <a:t>мониторинга</a:t>
            </a:r>
            <a:r>
              <a:rPr spc="5" dirty="0"/>
              <a:t> </a:t>
            </a:r>
            <a:r>
              <a:rPr spc="-10" dirty="0"/>
              <a:t>готовности</a:t>
            </a:r>
            <a:r>
              <a:rPr spc="-20" dirty="0"/>
              <a:t> </a:t>
            </a:r>
            <a:r>
              <a:rPr spc="-10" dirty="0"/>
              <a:t>каждого</a:t>
            </a:r>
            <a:r>
              <a:rPr spc="15" dirty="0"/>
              <a:t> </a:t>
            </a:r>
            <a:r>
              <a:rPr spc="-10" dirty="0"/>
              <a:t>учителя</a:t>
            </a:r>
            <a:r>
              <a:rPr dirty="0"/>
              <a:t> к</a:t>
            </a:r>
            <a:r>
              <a:rPr spc="30" dirty="0"/>
              <a:t> </a:t>
            </a:r>
            <a:r>
              <a:rPr spc="-5" dirty="0"/>
              <a:t>реализации</a:t>
            </a:r>
            <a:r>
              <a:rPr spc="25" dirty="0"/>
              <a:t> </a:t>
            </a:r>
            <a:r>
              <a:rPr spc="-5" dirty="0"/>
              <a:t>обновленных</a:t>
            </a:r>
            <a:r>
              <a:rPr dirty="0"/>
              <a:t> </a:t>
            </a:r>
            <a:r>
              <a:rPr spc="-15" dirty="0"/>
              <a:t>ФГОС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914131" y="0"/>
            <a:ext cx="4277995" cy="3096895"/>
            <a:chOff x="7914131" y="0"/>
            <a:chExt cx="4277995" cy="30968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7" y="0"/>
              <a:ext cx="4020311" cy="19490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6759" y="178307"/>
              <a:ext cx="3557015" cy="13959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4131" y="1787651"/>
              <a:ext cx="4154424" cy="13091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063483" y="1937004"/>
            <a:ext cx="3860800" cy="1015365"/>
          </a:xfrm>
          <a:prstGeom prst="rect">
            <a:avLst/>
          </a:prstGeom>
          <a:solidFill>
            <a:srgbClr val="FFFFFF"/>
          </a:solidFill>
          <a:ln w="15240">
            <a:solidFill>
              <a:srgbClr val="51C3F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241300">
              <a:lnSpc>
                <a:spcPct val="100000"/>
              </a:lnSpc>
              <a:spcBef>
                <a:spcPts val="325"/>
              </a:spcBef>
            </a:pPr>
            <a:r>
              <a:rPr sz="1200" spc="-15" dirty="0">
                <a:latin typeface="Microsoft Sans Serif"/>
                <a:cs typeface="Microsoft Sans Serif"/>
              </a:rPr>
              <a:t>Запись </a:t>
            </a:r>
            <a:r>
              <a:rPr sz="1200" spc="-5" dirty="0">
                <a:latin typeface="Microsoft Sans Serif"/>
                <a:cs typeface="Microsoft Sans Serif"/>
              </a:rPr>
              <a:t>вебинара «Просвещение» </a:t>
            </a:r>
            <a:r>
              <a:rPr sz="1200" spc="-15" dirty="0">
                <a:latin typeface="Microsoft Sans Serif"/>
                <a:cs typeface="Microsoft Sans Serif"/>
              </a:rPr>
              <a:t>«Федеральный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перечень </a:t>
            </a:r>
            <a:r>
              <a:rPr sz="1200" spc="-15" dirty="0">
                <a:latin typeface="Microsoft Sans Serif"/>
                <a:cs typeface="Microsoft Sans Serif"/>
              </a:rPr>
              <a:t>учебников </a:t>
            </a:r>
            <a:r>
              <a:rPr sz="1200" spc="315" dirty="0">
                <a:latin typeface="Microsoft Sans Serif"/>
                <a:cs typeface="Microsoft Sans Serif"/>
              </a:rPr>
              <a:t>– </a:t>
            </a:r>
            <a:r>
              <a:rPr sz="1200" spc="-15" dirty="0">
                <a:latin typeface="Microsoft Sans Serif"/>
                <a:cs typeface="Microsoft Sans Serif"/>
              </a:rPr>
              <a:t>ключевой </a:t>
            </a:r>
            <a:r>
              <a:rPr sz="1200" spc="-10" dirty="0">
                <a:latin typeface="Microsoft Sans Serif"/>
                <a:cs typeface="Microsoft Sans Serif"/>
              </a:rPr>
              <a:t>инструмент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обеспечения </a:t>
            </a:r>
            <a:r>
              <a:rPr sz="1200" spc="-15" dirty="0">
                <a:latin typeface="Microsoft Sans Serif"/>
                <a:cs typeface="Microsoft Sans Serif"/>
              </a:rPr>
              <a:t>единого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образовательного</a:t>
            </a:r>
            <a:endParaRPr sz="1200">
              <a:latin typeface="Microsoft Sans Serif"/>
              <a:cs typeface="Microsoft Sans Serif"/>
            </a:endParaRPr>
          </a:p>
          <a:p>
            <a:pPr marL="92075" marR="641350">
              <a:lnSpc>
                <a:spcPts val="1400"/>
              </a:lnSpc>
              <a:spcBef>
                <a:spcPts val="80"/>
              </a:spcBef>
            </a:pPr>
            <a:r>
              <a:rPr sz="1200" spc="-5" dirty="0">
                <a:latin typeface="Microsoft Sans Serif"/>
                <a:cs typeface="Microsoft Sans Serif"/>
              </a:rPr>
              <a:t>пространства» </a:t>
            </a:r>
            <a:r>
              <a:rPr sz="12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Microsoft Sans Serif"/>
                <a:cs typeface="Microsoft Sans Serif"/>
                <a:hlinkClick r:id="rId5"/>
              </a:rPr>
              <a:t>https://youtu.be/7dBXnF43Et0 </a:t>
            </a:r>
            <a:r>
              <a:rPr sz="1200" spc="-305" dirty="0">
                <a:solidFill>
                  <a:srgbClr val="6B9F2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(НОЯБРЬ</a:t>
            </a:r>
            <a:r>
              <a:rPr sz="1200" dirty="0">
                <a:latin typeface="Microsoft Sans Serif"/>
                <a:cs typeface="Microsoft Sans Serif"/>
              </a:rPr>
              <a:t> 2022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ГОДА)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82767" y="4602479"/>
            <a:ext cx="6809740" cy="1728470"/>
            <a:chOff x="5382767" y="4602479"/>
            <a:chExt cx="6809740" cy="172847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2767" y="4602479"/>
              <a:ext cx="6809231" cy="1191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2967" y="5711951"/>
              <a:ext cx="505980" cy="6187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04303" y="5811773"/>
              <a:ext cx="393065" cy="466090"/>
            </a:xfrm>
            <a:custGeom>
              <a:avLst/>
              <a:gdLst/>
              <a:ahLst/>
              <a:cxnLst/>
              <a:rect l="l" t="t" r="r" b="b"/>
              <a:pathLst>
                <a:path w="393065" h="466089">
                  <a:moveTo>
                    <a:pt x="340868" y="219798"/>
                  </a:moveTo>
                  <a:lnTo>
                    <a:pt x="5842" y="219798"/>
                  </a:lnTo>
                  <a:lnTo>
                    <a:pt x="0" y="225602"/>
                  </a:lnTo>
                  <a:lnTo>
                    <a:pt x="0" y="465518"/>
                  </a:lnTo>
                  <a:lnTo>
                    <a:pt x="25907" y="465518"/>
                  </a:lnTo>
                  <a:lnTo>
                    <a:pt x="25907" y="245706"/>
                  </a:lnTo>
                  <a:lnTo>
                    <a:pt x="12953" y="245706"/>
                  </a:lnTo>
                  <a:lnTo>
                    <a:pt x="25907" y="232752"/>
                  </a:lnTo>
                  <a:lnTo>
                    <a:pt x="340868" y="232752"/>
                  </a:lnTo>
                  <a:lnTo>
                    <a:pt x="340868" y="219798"/>
                  </a:lnTo>
                  <a:close/>
                </a:path>
                <a:path w="393065" h="466089">
                  <a:moveTo>
                    <a:pt x="25907" y="232752"/>
                  </a:moveTo>
                  <a:lnTo>
                    <a:pt x="12953" y="245706"/>
                  </a:lnTo>
                  <a:lnTo>
                    <a:pt x="25907" y="245706"/>
                  </a:lnTo>
                  <a:lnTo>
                    <a:pt x="25907" y="232752"/>
                  </a:lnTo>
                  <a:close/>
                </a:path>
                <a:path w="393065" h="466089">
                  <a:moveTo>
                    <a:pt x="366775" y="219798"/>
                  </a:moveTo>
                  <a:lnTo>
                    <a:pt x="353822" y="219798"/>
                  </a:lnTo>
                  <a:lnTo>
                    <a:pt x="340868" y="232752"/>
                  </a:lnTo>
                  <a:lnTo>
                    <a:pt x="25907" y="232752"/>
                  </a:lnTo>
                  <a:lnTo>
                    <a:pt x="25907" y="245706"/>
                  </a:lnTo>
                  <a:lnTo>
                    <a:pt x="360934" y="245706"/>
                  </a:lnTo>
                  <a:lnTo>
                    <a:pt x="366775" y="239915"/>
                  </a:lnTo>
                  <a:lnTo>
                    <a:pt x="366775" y="219798"/>
                  </a:lnTo>
                  <a:close/>
                </a:path>
                <a:path w="393065" h="466089">
                  <a:moveTo>
                    <a:pt x="366775" y="64769"/>
                  </a:moveTo>
                  <a:lnTo>
                    <a:pt x="340868" y="64769"/>
                  </a:lnTo>
                  <a:lnTo>
                    <a:pt x="340868" y="232752"/>
                  </a:lnTo>
                  <a:lnTo>
                    <a:pt x="353822" y="219798"/>
                  </a:lnTo>
                  <a:lnTo>
                    <a:pt x="366775" y="219798"/>
                  </a:lnTo>
                  <a:lnTo>
                    <a:pt x="366775" y="64769"/>
                  </a:lnTo>
                  <a:close/>
                </a:path>
                <a:path w="393065" h="466089">
                  <a:moveTo>
                    <a:pt x="353822" y="0"/>
                  </a:moveTo>
                  <a:lnTo>
                    <a:pt x="314960" y="77723"/>
                  </a:lnTo>
                  <a:lnTo>
                    <a:pt x="340868" y="77723"/>
                  </a:lnTo>
                  <a:lnTo>
                    <a:pt x="340868" y="64769"/>
                  </a:lnTo>
                  <a:lnTo>
                    <a:pt x="386207" y="64769"/>
                  </a:lnTo>
                  <a:lnTo>
                    <a:pt x="353822" y="0"/>
                  </a:lnTo>
                  <a:close/>
                </a:path>
                <a:path w="393065" h="466089">
                  <a:moveTo>
                    <a:pt x="386207" y="64769"/>
                  </a:moveTo>
                  <a:lnTo>
                    <a:pt x="366775" y="64769"/>
                  </a:lnTo>
                  <a:lnTo>
                    <a:pt x="366775" y="77723"/>
                  </a:lnTo>
                  <a:lnTo>
                    <a:pt x="392684" y="77723"/>
                  </a:lnTo>
                  <a:lnTo>
                    <a:pt x="386207" y="647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333375"/>
            <a:ext cx="10553700" cy="13620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3114" y="5464555"/>
            <a:ext cx="198755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29"/>
              </a:spcBef>
            </a:pP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https://new-ukn-minobr.government- </a:t>
            </a:r>
            <a:r>
              <a:rPr sz="1000" spc="-2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nnov.ru/documents/active/71256/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96988" y="2135021"/>
            <a:ext cx="9281795" cy="3173730"/>
            <a:chOff x="2096988" y="2135021"/>
            <a:chExt cx="9281795" cy="31737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6988" y="2135021"/>
              <a:ext cx="9281231" cy="31731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20" y="2293619"/>
              <a:ext cx="8784336" cy="26761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7018020" cy="0"/>
          </a:xfrm>
          <a:custGeom>
            <a:avLst/>
            <a:gdLst/>
            <a:ahLst/>
            <a:cxnLst/>
            <a:rect l="l" t="t" r="r" b="b"/>
            <a:pathLst>
              <a:path w="7018020">
                <a:moveTo>
                  <a:pt x="0" y="0"/>
                </a:moveTo>
                <a:lnTo>
                  <a:pt x="70180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019" y="914146"/>
            <a:ext cx="6592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0" dirty="0"/>
              <a:t>Письма</a:t>
            </a:r>
            <a:r>
              <a:rPr u="none" spc="-160" dirty="0"/>
              <a:t> </a:t>
            </a:r>
            <a:r>
              <a:rPr u="none" spc="-50" dirty="0"/>
              <a:t>Минпросвещения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8451" y="1776730"/>
            <a:ext cx="6832600" cy="4667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15"/>
              </a:spcBef>
              <a:tabLst>
                <a:tab pos="865505" algn="l"/>
                <a:tab pos="1390015" algn="l"/>
                <a:tab pos="2698115" algn="l"/>
                <a:tab pos="3477895" algn="l"/>
                <a:tab pos="3807460" algn="l"/>
              </a:tabLst>
            </a:pPr>
            <a:r>
              <a:rPr sz="1700" b="1" spc="-5" dirty="0">
                <a:solidFill>
                  <a:srgbClr val="C51F0C"/>
                </a:solidFill>
                <a:latin typeface="Calibri"/>
                <a:cs typeface="Calibri"/>
              </a:rPr>
              <a:t>Письмо	Минпросвещения	</a:t>
            </a:r>
            <a:r>
              <a:rPr sz="1700" b="1" spc="-10" dirty="0">
                <a:solidFill>
                  <a:srgbClr val="C51F0C"/>
                </a:solidFill>
                <a:latin typeface="Calibri"/>
                <a:cs typeface="Calibri"/>
              </a:rPr>
              <a:t>России	от	</a:t>
            </a:r>
            <a:r>
              <a:rPr sz="1700" b="1" dirty="0">
                <a:solidFill>
                  <a:srgbClr val="C51F0C"/>
                </a:solidFill>
                <a:latin typeface="Courier New"/>
                <a:cs typeface="Courier New"/>
              </a:rPr>
              <a:t>17.11.2022</a:t>
            </a:r>
            <a:r>
              <a:rPr sz="1700" b="1" spc="-5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700" b="1" dirty="0">
                <a:solidFill>
                  <a:srgbClr val="C51F0C"/>
                </a:solidFill>
                <a:latin typeface="Courier New"/>
                <a:cs typeface="Courier New"/>
              </a:rPr>
              <a:t>N </a:t>
            </a:r>
            <a:r>
              <a:rPr sz="1700" b="1" spc="5" dirty="0">
                <a:solidFill>
                  <a:srgbClr val="C51F0C"/>
                </a:solidFill>
                <a:latin typeface="Courier New"/>
                <a:cs typeface="Courier New"/>
              </a:rPr>
              <a:t>03-1889</a:t>
            </a:r>
            <a:r>
              <a:rPr sz="1700" b="1" spc="-40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700" b="1" spc="5" dirty="0">
                <a:solidFill>
                  <a:srgbClr val="C51F0C"/>
                </a:solidFill>
                <a:latin typeface="Courier New"/>
                <a:cs typeface="Courier New"/>
              </a:rPr>
              <a:t>"</a:t>
            </a:r>
            <a:r>
              <a:rPr sz="1700" b="1" spc="5" dirty="0">
                <a:solidFill>
                  <a:srgbClr val="C51F0C"/>
                </a:solidFill>
                <a:latin typeface="Calibri"/>
                <a:cs typeface="Calibri"/>
              </a:rPr>
              <a:t>О </a:t>
            </a:r>
            <a:r>
              <a:rPr sz="1700" b="1" spc="-370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51F0C"/>
                </a:solidFill>
                <a:latin typeface="Calibri"/>
                <a:cs typeface="Calibri"/>
              </a:rPr>
              <a:t>направлении	информации</a:t>
            </a:r>
            <a:r>
              <a:rPr sz="1700" b="1" spc="-5" dirty="0">
                <a:solidFill>
                  <a:srgbClr val="C51F0C"/>
                </a:solidFill>
                <a:latin typeface="Courier New"/>
                <a:cs typeface="Courier New"/>
              </a:rPr>
              <a:t>»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711" y="2397125"/>
            <a:ext cx="666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B16B01"/>
                </a:solidFill>
                <a:latin typeface="Calibri"/>
                <a:cs typeface="Calibri"/>
                <a:hlinkClick r:id="rId2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925" y="2352801"/>
            <a:ext cx="3122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B16B01"/>
                </a:solidFill>
                <a:latin typeface="Calibri"/>
                <a:cs typeface="Calibri"/>
                <a:hlinkClick r:id="rId2"/>
              </a:rPr>
              <a:t>ttps://www.garant.ru/products/ipo/prime/doc/405786653/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5547" y="2505329"/>
            <a:ext cx="3099435" cy="7620"/>
          </a:xfrm>
          <a:custGeom>
            <a:avLst/>
            <a:gdLst/>
            <a:ahLst/>
            <a:cxnLst/>
            <a:rect l="l" t="t" r="r" b="b"/>
            <a:pathLst>
              <a:path w="3099435" h="7619">
                <a:moveTo>
                  <a:pt x="0" y="7620"/>
                </a:moveTo>
                <a:lnTo>
                  <a:pt x="3099307" y="7620"/>
                </a:lnTo>
                <a:lnTo>
                  <a:pt x="309930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8451" y="3354451"/>
            <a:ext cx="7219315" cy="11258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346075">
              <a:lnSpc>
                <a:spcPct val="70000"/>
              </a:lnSpc>
              <a:spcBef>
                <a:spcPts val="780"/>
              </a:spcBef>
              <a:tabLst>
                <a:tab pos="464820" algn="l"/>
                <a:tab pos="966469" algn="l"/>
                <a:tab pos="1882139" algn="l"/>
                <a:tab pos="2005964" algn="l"/>
                <a:tab pos="3019425" algn="l"/>
                <a:tab pos="3641090" algn="l"/>
                <a:tab pos="3891279" algn="l"/>
                <a:tab pos="4258310" algn="l"/>
                <a:tab pos="4308475" algn="l"/>
                <a:tab pos="5297805" algn="l"/>
                <a:tab pos="5372735" algn="l"/>
                <a:tab pos="6389370" algn="l"/>
              </a:tabLst>
            </a:pP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Письмо	Минпросвещения	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России	от	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13.01.2023</a:t>
            </a:r>
            <a:r>
              <a:rPr sz="1900" b="1" spc="-6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N</a:t>
            </a:r>
            <a:r>
              <a:rPr sz="1900" b="1" spc="-2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900" b="1" dirty="0">
                <a:solidFill>
                  <a:srgbClr val="C51F0C"/>
                </a:solidFill>
                <a:latin typeface="Courier New"/>
                <a:cs typeface="Courier New"/>
              </a:rPr>
              <a:t>03-49 </a:t>
            </a:r>
            <a:r>
              <a:rPr sz="1900" b="1" spc="-112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900" b="1" dirty="0">
                <a:solidFill>
                  <a:srgbClr val="C51F0C"/>
                </a:solidFill>
                <a:latin typeface="Courier New"/>
                <a:cs typeface="Courier New"/>
              </a:rPr>
              <a:t>"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О	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направлении		методических	рекомендаций		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(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вместе	с 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Методическими	рекомендациями	по		системе	оценки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tabLst>
                <a:tab pos="1223645" algn="l"/>
                <a:tab pos="1438910" algn="l"/>
                <a:tab pos="2577465" algn="l"/>
                <a:tab pos="3225165" algn="l"/>
                <a:tab pos="4825365" algn="l"/>
                <a:tab pos="4883150" algn="l"/>
                <a:tab pos="5810250" algn="l"/>
                <a:tab pos="6090285" algn="l"/>
                <a:tab pos="6219825" algn="l"/>
              </a:tabLst>
            </a:pPr>
            <a:r>
              <a:rPr sz="1900" b="1" spc="-30" dirty="0">
                <a:solidFill>
                  <a:srgbClr val="C51F0C"/>
                </a:solidFill>
                <a:latin typeface="Calibri"/>
                <a:cs typeface="Calibri"/>
              </a:rPr>
              <a:t>д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ости</a:t>
            </a:r>
            <a:r>
              <a:rPr sz="1900" b="1" spc="-30" dirty="0">
                <a:solidFill>
                  <a:srgbClr val="C51F0C"/>
                </a:solidFill>
                <a:latin typeface="Calibri"/>
                <a:cs typeface="Calibri"/>
              </a:rPr>
              <a:t>ж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е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ни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я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	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1900" b="1" spc="-30" dirty="0">
                <a:solidFill>
                  <a:srgbClr val="C51F0C"/>
                </a:solidFill>
                <a:latin typeface="Calibri"/>
                <a:cs typeface="Calibri"/>
              </a:rPr>
              <a:t>б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учающи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м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ися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	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п</a:t>
            </a:r>
            <a:r>
              <a:rPr sz="1900" b="1" spc="-15" dirty="0">
                <a:solidFill>
                  <a:srgbClr val="C51F0C"/>
                </a:solidFill>
                <a:latin typeface="Calibri"/>
                <a:cs typeface="Calibri"/>
              </a:rPr>
              <a:t>л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ани</a:t>
            </a:r>
            <a:r>
              <a:rPr sz="1900" b="1" spc="-30" dirty="0">
                <a:solidFill>
                  <a:srgbClr val="C51F0C"/>
                </a:solidFill>
                <a:latin typeface="Calibri"/>
                <a:cs typeface="Calibri"/>
              </a:rPr>
              <a:t>ру</a:t>
            </a:r>
            <a:r>
              <a:rPr sz="1900" b="1" spc="-15" dirty="0">
                <a:solidFill>
                  <a:srgbClr val="C51F0C"/>
                </a:solidFill>
                <a:latin typeface="Calibri"/>
                <a:cs typeface="Calibri"/>
              </a:rPr>
              <a:t>е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мы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х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	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р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е</a:t>
            </a:r>
            <a:r>
              <a:rPr sz="1900" b="1" spc="-25" dirty="0">
                <a:solidFill>
                  <a:srgbClr val="C51F0C"/>
                </a:solidFill>
                <a:latin typeface="Calibri"/>
                <a:cs typeface="Calibri"/>
              </a:rPr>
              <a:t>з</a:t>
            </a:r>
            <a:r>
              <a:rPr sz="1900" b="1" spc="-75" dirty="0">
                <a:solidFill>
                  <a:srgbClr val="C51F0C"/>
                </a:solidFill>
                <a:latin typeface="Calibri"/>
                <a:cs typeface="Calibri"/>
              </a:rPr>
              <a:t>у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л</a:t>
            </a:r>
            <a:r>
              <a:rPr sz="1900" b="1" spc="-70" dirty="0">
                <a:solidFill>
                  <a:srgbClr val="C51F0C"/>
                </a:solidFill>
                <a:latin typeface="Calibri"/>
                <a:cs typeface="Calibri"/>
              </a:rPr>
              <a:t>ь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т</a:t>
            </a:r>
            <a:r>
              <a:rPr sz="1900" b="1" spc="-15" dirty="0">
                <a:solidFill>
                  <a:srgbClr val="C51F0C"/>
                </a:solidFill>
                <a:latin typeface="Calibri"/>
                <a:cs typeface="Calibri"/>
              </a:rPr>
              <a:t>ат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ов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		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освоения 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программ	начального	общего</a:t>
            </a:r>
            <a:r>
              <a:rPr sz="1900" b="1" spc="-10" dirty="0">
                <a:solidFill>
                  <a:srgbClr val="C51F0C"/>
                </a:solidFill>
                <a:latin typeface="Courier New"/>
                <a:cs typeface="Courier New"/>
              </a:rPr>
              <a:t>,</a:t>
            </a:r>
            <a:r>
              <a:rPr sz="1900" b="1" spc="30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основного		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общего	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и	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среднего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8451" y="4368165"/>
            <a:ext cx="26073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0435" algn="l"/>
              </a:tabLst>
            </a:pP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общего	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образования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)"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5547" y="4945253"/>
            <a:ext cx="5626100" cy="7620"/>
          </a:xfrm>
          <a:custGeom>
            <a:avLst/>
            <a:gdLst/>
            <a:ahLst/>
            <a:cxnLst/>
            <a:rect l="l" t="t" r="r" b="b"/>
            <a:pathLst>
              <a:path w="5626100" h="7620">
                <a:moveTo>
                  <a:pt x="0" y="7620"/>
                </a:moveTo>
                <a:lnTo>
                  <a:pt x="5626100" y="7620"/>
                </a:lnTo>
                <a:lnTo>
                  <a:pt x="56261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9711" y="4837684"/>
            <a:ext cx="666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B16B01"/>
                </a:solidFill>
                <a:latin typeface="Calibri"/>
                <a:cs typeface="Calibri"/>
                <a:hlinkClick r:id="rId3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925" y="4793360"/>
            <a:ext cx="56515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B16B01"/>
                </a:solidFill>
                <a:latin typeface="Calibri"/>
                <a:cs typeface="Calibri"/>
                <a:hlinkClick r:id="rId3"/>
              </a:rPr>
              <a:t>ttps://fzakon.ru/dokumenty-ministerstv-i-vedomstv/pismo-minprosvescheniya-rossii-ot-13.01.2023-n-03-49/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8451" y="5034152"/>
            <a:ext cx="6878320" cy="1007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 algn="just">
              <a:lnSpc>
                <a:spcPct val="70100"/>
              </a:lnSpc>
              <a:spcBef>
                <a:spcPts val="775"/>
              </a:spcBef>
            </a:pP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Письмо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Минпросвещения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России</a:t>
            </a:r>
            <a:r>
              <a:rPr sz="1900" b="1" spc="405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от</a:t>
            </a:r>
            <a:r>
              <a:rPr sz="1900" b="1" spc="409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16.01.2023 N </a:t>
            </a:r>
            <a:r>
              <a:rPr sz="1900" b="1" dirty="0">
                <a:solidFill>
                  <a:srgbClr val="C51F0C"/>
                </a:solidFill>
                <a:latin typeface="Courier New"/>
                <a:cs typeface="Courier New"/>
              </a:rPr>
              <a:t>03-68 </a:t>
            </a:r>
            <a:r>
              <a:rPr sz="1900" b="1" spc="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1900" b="1" dirty="0">
                <a:solidFill>
                  <a:srgbClr val="C51F0C"/>
                </a:solidFill>
                <a:latin typeface="Courier New"/>
                <a:cs typeface="Courier New"/>
              </a:rPr>
              <a:t>"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1900" b="1" spc="5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направлении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информации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« (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ИНФОРМАЦИЯ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1900" b="1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введении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федеральных</a:t>
            </a:r>
            <a:r>
              <a:rPr sz="1900" b="1" spc="310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основных</a:t>
            </a:r>
            <a:r>
              <a:rPr sz="1900" b="1" spc="325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51F0C"/>
                </a:solidFill>
                <a:latin typeface="Calibri"/>
                <a:cs typeface="Calibri"/>
              </a:rPr>
              <a:t>общеобразовательных</a:t>
            </a:r>
            <a:r>
              <a:rPr sz="1900" b="1" spc="350" dirty="0">
                <a:solidFill>
                  <a:srgbClr val="C51F0C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51F0C"/>
                </a:solidFill>
                <a:latin typeface="Calibri"/>
                <a:cs typeface="Calibri"/>
              </a:rPr>
              <a:t>программ</a:t>
            </a:r>
            <a:r>
              <a:rPr sz="1900" b="1" spc="-5" dirty="0">
                <a:solidFill>
                  <a:srgbClr val="C51F0C"/>
                </a:solidFill>
                <a:latin typeface="Courier New"/>
                <a:cs typeface="Courier New"/>
              </a:rPr>
              <a:t>)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000" u="sng" spc="-5" dirty="0">
                <a:solidFill>
                  <a:srgbClr val="B16B01"/>
                </a:solidFill>
                <a:uFill>
                  <a:solidFill>
                    <a:srgbClr val="B16B01"/>
                  </a:solidFill>
                </a:uFill>
                <a:latin typeface="Calibri"/>
                <a:cs typeface="Calibri"/>
                <a:hlinkClick r:id="rId4"/>
              </a:rPr>
              <a:t>https://disk.yandex.ru/i/VANBDaNqryCx_Q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11311" y="1612391"/>
            <a:ext cx="3851275" cy="1361440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8460" indent="-287020">
              <a:lnSpc>
                <a:spcPts val="2000"/>
              </a:lnSpc>
              <a:buFont typeface="Microsoft Sans Serif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Разъяснения: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УП,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управленческий</a:t>
            </a:r>
            <a:endParaRPr sz="18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механизм</a:t>
            </a:r>
            <a:endParaRPr sz="18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Microsoft Sans Serif"/>
              <a:buChar char="•"/>
              <a:tabLst>
                <a:tab pos="378460" algn="l"/>
                <a:tab pos="3790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Планы-графики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мероприятий</a:t>
            </a:r>
            <a:endParaRPr sz="18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Минпросвещения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субъектов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введению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73567" y="3096132"/>
            <a:ext cx="3596640" cy="600075"/>
            <a:chOff x="8473567" y="3096132"/>
            <a:chExt cx="3596640" cy="600075"/>
          </a:xfrm>
        </p:grpSpPr>
        <p:sp>
          <p:nvSpPr>
            <p:cNvPr id="16" name="object 16"/>
            <p:cNvSpPr/>
            <p:nvPr/>
          </p:nvSpPr>
          <p:spPr>
            <a:xfrm>
              <a:off x="8481187" y="3103752"/>
              <a:ext cx="3581400" cy="584835"/>
            </a:xfrm>
            <a:custGeom>
              <a:avLst/>
              <a:gdLst/>
              <a:ahLst/>
              <a:cxnLst/>
              <a:rect l="l" t="t" r="r" b="b"/>
              <a:pathLst>
                <a:path w="3581400" h="584835">
                  <a:moveTo>
                    <a:pt x="0" y="0"/>
                  </a:moveTo>
                  <a:lnTo>
                    <a:pt x="487553" y="282067"/>
                  </a:lnTo>
                  <a:lnTo>
                    <a:pt x="487553" y="497967"/>
                  </a:lnTo>
                  <a:lnTo>
                    <a:pt x="494331" y="531606"/>
                  </a:lnTo>
                  <a:lnTo>
                    <a:pt x="512826" y="559054"/>
                  </a:lnTo>
                  <a:lnTo>
                    <a:pt x="540273" y="577548"/>
                  </a:lnTo>
                  <a:lnTo>
                    <a:pt x="573913" y="584327"/>
                  </a:lnTo>
                  <a:lnTo>
                    <a:pt x="3494913" y="584327"/>
                  </a:lnTo>
                  <a:lnTo>
                    <a:pt x="3528552" y="577548"/>
                  </a:lnTo>
                  <a:lnTo>
                    <a:pt x="3556000" y="559054"/>
                  </a:lnTo>
                  <a:lnTo>
                    <a:pt x="3574494" y="531606"/>
                  </a:lnTo>
                  <a:lnTo>
                    <a:pt x="3581273" y="497967"/>
                  </a:lnTo>
                  <a:lnTo>
                    <a:pt x="3581273" y="152526"/>
                  </a:lnTo>
                  <a:lnTo>
                    <a:pt x="487553" y="152526"/>
                  </a:lnTo>
                  <a:lnTo>
                    <a:pt x="0" y="0"/>
                  </a:lnTo>
                  <a:close/>
                </a:path>
                <a:path w="3581400" h="584835">
                  <a:moveTo>
                    <a:pt x="3494913" y="66167"/>
                  </a:moveTo>
                  <a:lnTo>
                    <a:pt x="573913" y="66167"/>
                  </a:lnTo>
                  <a:lnTo>
                    <a:pt x="540273" y="72945"/>
                  </a:lnTo>
                  <a:lnTo>
                    <a:pt x="512825" y="91440"/>
                  </a:lnTo>
                  <a:lnTo>
                    <a:pt x="494331" y="118887"/>
                  </a:lnTo>
                  <a:lnTo>
                    <a:pt x="487553" y="152526"/>
                  </a:lnTo>
                  <a:lnTo>
                    <a:pt x="3581273" y="152526"/>
                  </a:lnTo>
                  <a:lnTo>
                    <a:pt x="3574494" y="118887"/>
                  </a:lnTo>
                  <a:lnTo>
                    <a:pt x="3556000" y="91440"/>
                  </a:lnTo>
                  <a:lnTo>
                    <a:pt x="3528552" y="72945"/>
                  </a:lnTo>
                  <a:lnTo>
                    <a:pt x="3494913" y="66167"/>
                  </a:lnTo>
                  <a:close/>
                </a:path>
              </a:pathLst>
            </a:custGeom>
            <a:solidFill>
              <a:srgbClr val="4EB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81187" y="3103752"/>
              <a:ext cx="3581400" cy="584835"/>
            </a:xfrm>
            <a:custGeom>
              <a:avLst/>
              <a:gdLst/>
              <a:ahLst/>
              <a:cxnLst/>
              <a:rect l="l" t="t" r="r" b="b"/>
              <a:pathLst>
                <a:path w="3581400" h="584835">
                  <a:moveTo>
                    <a:pt x="487553" y="152526"/>
                  </a:moveTo>
                  <a:lnTo>
                    <a:pt x="494331" y="118887"/>
                  </a:lnTo>
                  <a:lnTo>
                    <a:pt x="512825" y="91439"/>
                  </a:lnTo>
                  <a:lnTo>
                    <a:pt x="540273" y="72945"/>
                  </a:lnTo>
                  <a:lnTo>
                    <a:pt x="573913" y="66167"/>
                  </a:lnTo>
                  <a:lnTo>
                    <a:pt x="1003173" y="66167"/>
                  </a:lnTo>
                  <a:lnTo>
                    <a:pt x="1776603" y="66167"/>
                  </a:lnTo>
                  <a:lnTo>
                    <a:pt x="3494913" y="66167"/>
                  </a:lnTo>
                  <a:lnTo>
                    <a:pt x="3528552" y="72945"/>
                  </a:lnTo>
                  <a:lnTo>
                    <a:pt x="3556000" y="91440"/>
                  </a:lnTo>
                  <a:lnTo>
                    <a:pt x="3574494" y="118887"/>
                  </a:lnTo>
                  <a:lnTo>
                    <a:pt x="3581273" y="152526"/>
                  </a:lnTo>
                  <a:lnTo>
                    <a:pt x="3581273" y="282067"/>
                  </a:lnTo>
                  <a:lnTo>
                    <a:pt x="3581273" y="497967"/>
                  </a:lnTo>
                  <a:lnTo>
                    <a:pt x="3574494" y="531606"/>
                  </a:lnTo>
                  <a:lnTo>
                    <a:pt x="3556000" y="559054"/>
                  </a:lnTo>
                  <a:lnTo>
                    <a:pt x="3528552" y="577548"/>
                  </a:lnTo>
                  <a:lnTo>
                    <a:pt x="3494913" y="584327"/>
                  </a:lnTo>
                  <a:lnTo>
                    <a:pt x="1776603" y="584327"/>
                  </a:lnTo>
                  <a:lnTo>
                    <a:pt x="1003173" y="584327"/>
                  </a:lnTo>
                  <a:lnTo>
                    <a:pt x="573913" y="584327"/>
                  </a:lnTo>
                  <a:lnTo>
                    <a:pt x="540273" y="577548"/>
                  </a:lnTo>
                  <a:lnTo>
                    <a:pt x="512826" y="559054"/>
                  </a:lnTo>
                  <a:lnTo>
                    <a:pt x="494331" y="531606"/>
                  </a:lnTo>
                  <a:lnTo>
                    <a:pt x="487553" y="497967"/>
                  </a:lnTo>
                  <a:lnTo>
                    <a:pt x="487553" y="282067"/>
                  </a:lnTo>
                  <a:lnTo>
                    <a:pt x="0" y="0"/>
                  </a:lnTo>
                  <a:lnTo>
                    <a:pt x="487553" y="152526"/>
                  </a:lnTo>
                  <a:close/>
                </a:path>
              </a:pathLst>
            </a:custGeom>
            <a:ln w="15240">
              <a:solidFill>
                <a:srgbClr val="3783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71178" y="3264789"/>
            <a:ext cx="269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Плана-графика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нет!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3043" y="4105655"/>
            <a:ext cx="3709670" cy="516890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7825" indent="-287020">
              <a:lnSpc>
                <a:spcPts val="1920"/>
              </a:lnSpc>
              <a:buFont typeface="Microsoft Sans Serif"/>
              <a:buChar char="•"/>
              <a:tabLst>
                <a:tab pos="377825" algn="l"/>
                <a:tab pos="37846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Единые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подходы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системе</a:t>
            </a:r>
            <a:endParaRPr sz="1800">
              <a:latin typeface="Calibri"/>
              <a:cs typeface="Calibri"/>
            </a:endParaRPr>
          </a:p>
          <a:p>
            <a:pPr marL="377825">
              <a:lnSpc>
                <a:spcPts val="215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оценивания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80559" y="2068448"/>
            <a:ext cx="3609340" cy="607695"/>
            <a:chOff x="4480559" y="2068448"/>
            <a:chExt cx="3609340" cy="607695"/>
          </a:xfrm>
        </p:grpSpPr>
        <p:sp>
          <p:nvSpPr>
            <p:cNvPr id="21" name="object 21"/>
            <p:cNvSpPr/>
            <p:nvPr/>
          </p:nvSpPr>
          <p:spPr>
            <a:xfrm>
              <a:off x="4488179" y="2076068"/>
              <a:ext cx="3594100" cy="592455"/>
            </a:xfrm>
            <a:custGeom>
              <a:avLst/>
              <a:gdLst/>
              <a:ahLst/>
              <a:cxnLst/>
              <a:rect l="l" t="t" r="r" b="b"/>
              <a:pathLst>
                <a:path w="3594100" h="592455">
                  <a:moveTo>
                    <a:pt x="3521710" y="161162"/>
                  </a:moveTo>
                  <a:lnTo>
                    <a:pt x="71882" y="161162"/>
                  </a:lnTo>
                  <a:lnTo>
                    <a:pt x="43880" y="166804"/>
                  </a:lnTo>
                  <a:lnTo>
                    <a:pt x="21034" y="182197"/>
                  </a:lnTo>
                  <a:lnTo>
                    <a:pt x="5641" y="205043"/>
                  </a:lnTo>
                  <a:lnTo>
                    <a:pt x="0" y="233044"/>
                  </a:lnTo>
                  <a:lnTo>
                    <a:pt x="0" y="520572"/>
                  </a:lnTo>
                  <a:lnTo>
                    <a:pt x="5641" y="548574"/>
                  </a:lnTo>
                  <a:lnTo>
                    <a:pt x="21034" y="571420"/>
                  </a:lnTo>
                  <a:lnTo>
                    <a:pt x="43880" y="586813"/>
                  </a:lnTo>
                  <a:lnTo>
                    <a:pt x="71882" y="592454"/>
                  </a:lnTo>
                  <a:lnTo>
                    <a:pt x="3521710" y="592454"/>
                  </a:lnTo>
                  <a:lnTo>
                    <a:pt x="3549711" y="586813"/>
                  </a:lnTo>
                  <a:lnTo>
                    <a:pt x="3572557" y="571420"/>
                  </a:lnTo>
                  <a:lnTo>
                    <a:pt x="3587950" y="548574"/>
                  </a:lnTo>
                  <a:lnTo>
                    <a:pt x="3593592" y="520572"/>
                  </a:lnTo>
                  <a:lnTo>
                    <a:pt x="3593592" y="233044"/>
                  </a:lnTo>
                  <a:lnTo>
                    <a:pt x="3587950" y="205043"/>
                  </a:lnTo>
                  <a:lnTo>
                    <a:pt x="3572557" y="182197"/>
                  </a:lnTo>
                  <a:lnTo>
                    <a:pt x="3549711" y="166804"/>
                  </a:lnTo>
                  <a:lnTo>
                    <a:pt x="3521710" y="161162"/>
                  </a:lnTo>
                  <a:close/>
                </a:path>
                <a:path w="3594100" h="592455">
                  <a:moveTo>
                    <a:pt x="743331" y="0"/>
                  </a:moveTo>
                  <a:lnTo>
                    <a:pt x="598932" y="161162"/>
                  </a:lnTo>
                  <a:lnTo>
                    <a:pt x="1497330" y="161162"/>
                  </a:lnTo>
                  <a:lnTo>
                    <a:pt x="743331" y="0"/>
                  </a:lnTo>
                  <a:close/>
                </a:path>
              </a:pathLst>
            </a:custGeom>
            <a:solidFill>
              <a:srgbClr val="4EB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8179" y="2076068"/>
              <a:ext cx="3594100" cy="592455"/>
            </a:xfrm>
            <a:custGeom>
              <a:avLst/>
              <a:gdLst/>
              <a:ahLst/>
              <a:cxnLst/>
              <a:rect l="l" t="t" r="r" b="b"/>
              <a:pathLst>
                <a:path w="3594100" h="592455">
                  <a:moveTo>
                    <a:pt x="0" y="233044"/>
                  </a:moveTo>
                  <a:lnTo>
                    <a:pt x="5641" y="205043"/>
                  </a:lnTo>
                  <a:lnTo>
                    <a:pt x="21034" y="182197"/>
                  </a:lnTo>
                  <a:lnTo>
                    <a:pt x="43880" y="166804"/>
                  </a:lnTo>
                  <a:lnTo>
                    <a:pt x="71882" y="161162"/>
                  </a:lnTo>
                  <a:lnTo>
                    <a:pt x="598932" y="161162"/>
                  </a:lnTo>
                  <a:lnTo>
                    <a:pt x="743331" y="0"/>
                  </a:lnTo>
                  <a:lnTo>
                    <a:pt x="1497330" y="161162"/>
                  </a:lnTo>
                  <a:lnTo>
                    <a:pt x="3521710" y="161162"/>
                  </a:lnTo>
                  <a:lnTo>
                    <a:pt x="3549711" y="166804"/>
                  </a:lnTo>
                  <a:lnTo>
                    <a:pt x="3572557" y="182197"/>
                  </a:lnTo>
                  <a:lnTo>
                    <a:pt x="3587950" y="205043"/>
                  </a:lnTo>
                  <a:lnTo>
                    <a:pt x="3593592" y="233044"/>
                  </a:lnTo>
                  <a:lnTo>
                    <a:pt x="3593592" y="340867"/>
                  </a:lnTo>
                  <a:lnTo>
                    <a:pt x="3593592" y="520572"/>
                  </a:lnTo>
                  <a:lnTo>
                    <a:pt x="3587950" y="548574"/>
                  </a:lnTo>
                  <a:lnTo>
                    <a:pt x="3572557" y="571420"/>
                  </a:lnTo>
                  <a:lnTo>
                    <a:pt x="3549711" y="586813"/>
                  </a:lnTo>
                  <a:lnTo>
                    <a:pt x="3521710" y="592454"/>
                  </a:lnTo>
                  <a:lnTo>
                    <a:pt x="1497330" y="592454"/>
                  </a:lnTo>
                  <a:lnTo>
                    <a:pt x="598932" y="592454"/>
                  </a:lnTo>
                  <a:lnTo>
                    <a:pt x="71882" y="592454"/>
                  </a:lnTo>
                  <a:lnTo>
                    <a:pt x="43880" y="586813"/>
                  </a:lnTo>
                  <a:lnTo>
                    <a:pt x="21034" y="571420"/>
                  </a:lnTo>
                  <a:lnTo>
                    <a:pt x="5641" y="548574"/>
                  </a:lnTo>
                  <a:lnTo>
                    <a:pt x="0" y="520572"/>
                  </a:lnTo>
                  <a:lnTo>
                    <a:pt x="0" y="340867"/>
                  </a:lnTo>
                  <a:lnTo>
                    <a:pt x="0" y="233044"/>
                  </a:lnTo>
                  <a:close/>
                </a:path>
              </a:pathLst>
            </a:custGeom>
            <a:ln w="15240">
              <a:solidFill>
                <a:srgbClr val="3783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98923" y="2215388"/>
            <a:ext cx="33724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методической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поддержке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педагогических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работников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управленческих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кадров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587" y="2061972"/>
            <a:ext cx="822960" cy="607060"/>
          </a:xfrm>
          <a:prstGeom prst="rect">
            <a:avLst/>
          </a:prstGeom>
          <a:solidFill>
            <a:srgbClr val="99CA38"/>
          </a:solidFill>
          <a:ln w="15239">
            <a:solidFill>
              <a:srgbClr val="6E9425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19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587" y="4364735"/>
            <a:ext cx="822960" cy="584835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ФООП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587" y="5295900"/>
            <a:ext cx="822960" cy="607060"/>
          </a:xfrm>
          <a:prstGeom prst="rect">
            <a:avLst/>
          </a:prstGeom>
          <a:solidFill>
            <a:srgbClr val="99CA38"/>
          </a:solidFill>
          <a:ln w="15239">
            <a:solidFill>
              <a:srgbClr val="6E9425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ФООП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53043" y="5295900"/>
            <a:ext cx="3709670" cy="516890"/>
          </a:xfrm>
          <a:prstGeom prst="rect">
            <a:avLst/>
          </a:prstGeom>
          <a:solidFill>
            <a:srgbClr val="99CA38"/>
          </a:solidFill>
          <a:ln w="15240">
            <a:solidFill>
              <a:srgbClr val="6E9425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840"/>
              </a:spcBef>
              <a:buFont typeface="Microsoft Sans Serif"/>
              <a:buChar char="•"/>
              <a:tabLst>
                <a:tab pos="377825" algn="l"/>
                <a:tab pos="37846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введения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2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  <a:tabLst>
                <a:tab pos="10141585" algn="l"/>
              </a:tabLst>
            </a:pPr>
            <a:r>
              <a:rPr spc="-35" dirty="0"/>
              <a:t>Все</a:t>
            </a:r>
            <a:r>
              <a:rPr spc="-114" dirty="0"/>
              <a:t> </a:t>
            </a:r>
            <a:r>
              <a:rPr dirty="0"/>
              <a:t>в</a:t>
            </a:r>
            <a:r>
              <a:rPr spc="-105" dirty="0"/>
              <a:t> </a:t>
            </a:r>
            <a:r>
              <a:rPr spc="-40" dirty="0"/>
              <a:t>ваших</a:t>
            </a:r>
            <a:r>
              <a:rPr spc="-110" dirty="0"/>
              <a:t> </a:t>
            </a:r>
            <a:r>
              <a:rPr spc="-45" dirty="0"/>
              <a:t>руках!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79" y="2474976"/>
            <a:ext cx="5248656" cy="3486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1585" algn="l"/>
              </a:tabLst>
            </a:pPr>
            <a:r>
              <a:rPr u="none" dirty="0"/>
              <a:t>О </a:t>
            </a:r>
            <a:r>
              <a:rPr u="none" spc="-45" dirty="0"/>
              <a:t>методической поддержке </a:t>
            </a:r>
            <a:r>
              <a:rPr u="none" spc="-40" dirty="0"/>
              <a:t> </a:t>
            </a:r>
            <a:r>
              <a:rPr spc="-45" dirty="0"/>
              <a:t>педагогических</a:t>
            </a:r>
            <a:r>
              <a:rPr spc="-200" dirty="0"/>
              <a:t> </a:t>
            </a:r>
            <a:r>
              <a:rPr spc="-40" dirty="0"/>
              <a:t>работников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132" y="1828926"/>
            <a:ext cx="10850245" cy="21101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221105">
              <a:lnSpc>
                <a:spcPts val="2160"/>
              </a:lnSpc>
              <a:spcBef>
                <a:spcPts val="375"/>
              </a:spcBef>
              <a:tabLst>
                <a:tab pos="1015365" algn="l"/>
                <a:tab pos="3171825" algn="l"/>
                <a:tab pos="4086225" algn="l"/>
                <a:tab pos="4473575" algn="l"/>
                <a:tab pos="8150225" algn="l"/>
              </a:tabLst>
            </a:pP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Письмо	Минпрос</a:t>
            </a:r>
            <a:r>
              <a:rPr sz="2000" b="1" spc="5" dirty="0">
                <a:solidFill>
                  <a:srgbClr val="C51F0C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е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щ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ен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я	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C51F0C"/>
                </a:solidFill>
                <a:latin typeface="Calibri"/>
                <a:cs typeface="Calibri"/>
              </a:rPr>
              <a:t>с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си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и	</a:t>
            </a:r>
            <a:r>
              <a:rPr sz="2000" b="1" spc="-10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т	</a:t>
            </a:r>
            <a:r>
              <a:rPr sz="2000" b="1" spc="5" dirty="0">
                <a:solidFill>
                  <a:srgbClr val="C51F0C"/>
                </a:solidFill>
                <a:latin typeface="Courier New"/>
                <a:cs typeface="Courier New"/>
              </a:rPr>
              <a:t>17.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11</a:t>
            </a:r>
            <a:r>
              <a:rPr sz="2000" b="1" spc="-10" dirty="0">
                <a:solidFill>
                  <a:srgbClr val="C51F0C"/>
                </a:solidFill>
                <a:latin typeface="Courier New"/>
                <a:cs typeface="Courier New"/>
              </a:rPr>
              <a:t>.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20</a:t>
            </a:r>
            <a:r>
              <a:rPr sz="2000" b="1" spc="-10" dirty="0">
                <a:solidFill>
                  <a:srgbClr val="C51F0C"/>
                </a:solidFill>
                <a:latin typeface="Courier New"/>
                <a:cs typeface="Courier New"/>
              </a:rPr>
              <a:t>2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2</a:t>
            </a:r>
            <a:r>
              <a:rPr sz="2000" b="1" spc="-40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N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000" b="1" spc="5" dirty="0">
                <a:solidFill>
                  <a:srgbClr val="C51F0C"/>
                </a:solidFill>
                <a:latin typeface="Courier New"/>
                <a:cs typeface="Courier New"/>
              </a:rPr>
              <a:t>0</a:t>
            </a:r>
            <a:r>
              <a:rPr sz="2000" b="1" spc="20" dirty="0">
                <a:solidFill>
                  <a:srgbClr val="C51F0C"/>
                </a:solidFill>
                <a:latin typeface="Courier New"/>
                <a:cs typeface="Courier New"/>
              </a:rPr>
              <a:t>3</a:t>
            </a:r>
            <a:r>
              <a:rPr sz="2000" b="1" spc="5" dirty="0">
                <a:solidFill>
                  <a:srgbClr val="C51F0C"/>
                </a:solidFill>
                <a:latin typeface="Courier New"/>
                <a:cs typeface="Courier New"/>
              </a:rPr>
              <a:t>-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18</a:t>
            </a:r>
            <a:r>
              <a:rPr sz="2000" b="1" spc="-10" dirty="0">
                <a:solidFill>
                  <a:srgbClr val="C51F0C"/>
                </a:solidFill>
                <a:latin typeface="Courier New"/>
                <a:cs typeface="Courier New"/>
              </a:rPr>
              <a:t>8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9</a:t>
            </a:r>
            <a:r>
              <a:rPr sz="2000" b="1" spc="-40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000" b="1" spc="10" dirty="0">
                <a:solidFill>
                  <a:srgbClr val="C51F0C"/>
                </a:solidFill>
                <a:latin typeface="Courier New"/>
                <a:cs typeface="Courier New"/>
              </a:rPr>
              <a:t>"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О	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н</a:t>
            </a:r>
            <a:r>
              <a:rPr sz="2000" b="1" spc="-10" dirty="0">
                <a:solidFill>
                  <a:srgbClr val="C51F0C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пра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лении  информации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»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ресурс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«Единое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содержание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общего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образования»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99CA38"/>
              </a:buClr>
              <a:buChar char="◦"/>
              <a:tabLst>
                <a:tab pos="305435" algn="l"/>
              </a:tabLst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конструктор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рабочих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программ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информирование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педагогов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 возможности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получить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консультативную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поддержку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федеральном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уровне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6971" y="3555491"/>
            <a:ext cx="12035155" cy="3190240"/>
            <a:chOff x="156971" y="3555491"/>
            <a:chExt cx="12035155" cy="3190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1" y="4436362"/>
              <a:ext cx="6044184" cy="2308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443" y="3555491"/>
              <a:ext cx="6734555" cy="1940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516" y="3750563"/>
              <a:ext cx="6275832" cy="1370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545" marR="5080">
              <a:lnSpc>
                <a:spcPts val="4900"/>
              </a:lnSpc>
              <a:spcBef>
                <a:spcPts val="980"/>
              </a:spcBef>
              <a:tabLst>
                <a:tab pos="10141585" algn="l"/>
              </a:tabLst>
            </a:pPr>
            <a:r>
              <a:rPr u="none" dirty="0"/>
              <a:t>О </a:t>
            </a:r>
            <a:r>
              <a:rPr u="none" spc="-45" dirty="0"/>
              <a:t>методической поддержке </a:t>
            </a:r>
            <a:r>
              <a:rPr u="none" spc="-40" dirty="0"/>
              <a:t> </a:t>
            </a:r>
            <a:r>
              <a:rPr spc="-45" dirty="0"/>
              <a:t>педагогических</a:t>
            </a:r>
            <a:r>
              <a:rPr spc="-200" dirty="0"/>
              <a:t> </a:t>
            </a:r>
            <a:r>
              <a:rPr spc="-40" dirty="0"/>
              <a:t>работников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132" y="1828926"/>
            <a:ext cx="9328785" cy="12458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310"/>
              </a:spcBef>
              <a:tabLst>
                <a:tab pos="1015365" algn="l"/>
                <a:tab pos="3171825" algn="l"/>
                <a:tab pos="3850004" algn="l"/>
                <a:tab pos="4086225" algn="l"/>
                <a:tab pos="4153535" algn="l"/>
                <a:tab pos="4473575" algn="l"/>
                <a:tab pos="5441315" algn="l"/>
                <a:tab pos="7204709" algn="l"/>
                <a:tab pos="7845425" algn="l"/>
              </a:tabLst>
            </a:pP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Письмо	Минпрос</a:t>
            </a:r>
            <a:r>
              <a:rPr sz="2000" b="1" spc="5" dirty="0">
                <a:solidFill>
                  <a:srgbClr val="C51F0C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е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щ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ен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я	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C51F0C"/>
                </a:solidFill>
                <a:latin typeface="Calibri"/>
                <a:cs typeface="Calibri"/>
              </a:rPr>
              <a:t>с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си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и	</a:t>
            </a:r>
            <a:r>
              <a:rPr sz="2000" b="1" spc="-10" dirty="0">
                <a:solidFill>
                  <a:srgbClr val="C51F0C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т	</a:t>
            </a:r>
            <a:r>
              <a:rPr sz="2000" b="1" spc="5" dirty="0">
                <a:solidFill>
                  <a:srgbClr val="C51F0C"/>
                </a:solidFill>
                <a:latin typeface="Courier New"/>
                <a:cs typeface="Courier New"/>
              </a:rPr>
              <a:t>16.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01</a:t>
            </a:r>
            <a:r>
              <a:rPr sz="2000" b="1" spc="-10" dirty="0">
                <a:solidFill>
                  <a:srgbClr val="C51F0C"/>
                </a:solidFill>
                <a:latin typeface="Courier New"/>
                <a:cs typeface="Courier New"/>
              </a:rPr>
              <a:t>.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20</a:t>
            </a:r>
            <a:r>
              <a:rPr sz="2000" b="1" spc="-10" dirty="0">
                <a:solidFill>
                  <a:srgbClr val="C51F0C"/>
                </a:solidFill>
                <a:latin typeface="Courier New"/>
                <a:cs typeface="Courier New"/>
              </a:rPr>
              <a:t>2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3</a:t>
            </a:r>
            <a:r>
              <a:rPr sz="2000" b="1" spc="-40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N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000" b="1" spc="5" dirty="0">
                <a:solidFill>
                  <a:srgbClr val="C51F0C"/>
                </a:solidFill>
                <a:latin typeface="Courier New"/>
                <a:cs typeface="Courier New"/>
              </a:rPr>
              <a:t>0</a:t>
            </a:r>
            <a:r>
              <a:rPr sz="2000" b="1" spc="20" dirty="0">
                <a:solidFill>
                  <a:srgbClr val="C51F0C"/>
                </a:solidFill>
                <a:latin typeface="Courier New"/>
                <a:cs typeface="Courier New"/>
              </a:rPr>
              <a:t>3</a:t>
            </a:r>
            <a:r>
              <a:rPr sz="2000" b="1" spc="5" dirty="0">
                <a:solidFill>
                  <a:srgbClr val="C51F0C"/>
                </a:solidFill>
                <a:latin typeface="Courier New"/>
                <a:cs typeface="Courier New"/>
              </a:rPr>
              <a:t>-</a:t>
            </a:r>
            <a:r>
              <a:rPr sz="2000" b="1" spc="-5" dirty="0">
                <a:solidFill>
                  <a:srgbClr val="C51F0C"/>
                </a:solidFill>
                <a:latin typeface="Courier New"/>
                <a:cs typeface="Courier New"/>
              </a:rPr>
              <a:t>6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8</a:t>
            </a:r>
            <a:r>
              <a:rPr sz="2000" b="1" spc="-4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000" b="1" spc="10" dirty="0">
                <a:solidFill>
                  <a:srgbClr val="C51F0C"/>
                </a:solidFill>
                <a:latin typeface="Courier New"/>
                <a:cs typeface="Courier New"/>
              </a:rPr>
              <a:t>"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О	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н</a:t>
            </a:r>
            <a:r>
              <a:rPr sz="2000" b="1" spc="-10" dirty="0">
                <a:solidFill>
                  <a:srgbClr val="C51F0C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C51F0C"/>
                </a:solidFill>
                <a:latin typeface="Calibri"/>
                <a:cs typeface="Calibri"/>
              </a:rPr>
              <a:t>пра</a:t>
            </a:r>
            <a:r>
              <a:rPr sz="2000" b="1" spc="-15" dirty="0">
                <a:solidFill>
                  <a:srgbClr val="C51F0C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C51F0C"/>
                </a:solidFill>
                <a:latin typeface="Calibri"/>
                <a:cs typeface="Calibri"/>
              </a:rPr>
              <a:t>лении  информации</a:t>
            </a:r>
            <a:r>
              <a:rPr sz="2000" b="1" dirty="0">
                <a:solidFill>
                  <a:srgbClr val="C51F0C"/>
                </a:solidFill>
                <a:latin typeface="Courier New"/>
                <a:cs typeface="Courier New"/>
              </a:rPr>
              <a:t>«</a:t>
            </a:r>
            <a:r>
              <a:rPr sz="2000" b="1" spc="-35" dirty="0">
                <a:solidFill>
                  <a:srgbClr val="C51F0C"/>
                </a:solidFill>
                <a:latin typeface="Courier New"/>
                <a:cs typeface="Courier New"/>
              </a:rPr>
              <a:t> </a:t>
            </a:r>
            <a:r>
              <a:rPr sz="2100" b="1" dirty="0">
                <a:solidFill>
                  <a:srgbClr val="C51F0C"/>
                </a:solidFill>
                <a:latin typeface="Courier New"/>
                <a:cs typeface="Courier New"/>
              </a:rPr>
              <a:t>(</a:t>
            </a:r>
            <a:r>
              <a:rPr sz="2100" b="1" dirty="0">
                <a:solidFill>
                  <a:srgbClr val="C51F0C"/>
                </a:solidFill>
                <a:latin typeface="Calibri"/>
                <a:cs typeface="Calibri"/>
              </a:rPr>
              <a:t>ИНФОРМАЦИЯ	о		</a:t>
            </a:r>
            <a:r>
              <a:rPr sz="2100" b="1" spc="-10" dirty="0">
                <a:solidFill>
                  <a:srgbClr val="C51F0C"/>
                </a:solidFill>
                <a:latin typeface="Calibri"/>
                <a:cs typeface="Calibri"/>
              </a:rPr>
              <a:t>введении	федеральных	</a:t>
            </a:r>
            <a:r>
              <a:rPr sz="2100" b="1" spc="-5" dirty="0">
                <a:solidFill>
                  <a:srgbClr val="C51F0C"/>
                </a:solidFill>
                <a:latin typeface="Calibri"/>
                <a:cs typeface="Calibri"/>
              </a:rPr>
              <a:t>основных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tabLst>
                <a:tab pos="2842895" algn="l"/>
              </a:tabLst>
            </a:pPr>
            <a:r>
              <a:rPr sz="2100" b="1" spc="-10" dirty="0">
                <a:solidFill>
                  <a:srgbClr val="C51F0C"/>
                </a:solidFill>
                <a:latin typeface="Calibri"/>
                <a:cs typeface="Calibri"/>
              </a:rPr>
              <a:t>общеобразовательных	</a:t>
            </a:r>
            <a:r>
              <a:rPr sz="2100" b="1" spc="-5" dirty="0">
                <a:solidFill>
                  <a:srgbClr val="C51F0C"/>
                </a:solidFill>
                <a:latin typeface="Calibri"/>
                <a:cs typeface="Calibri"/>
              </a:rPr>
              <a:t>программ</a:t>
            </a:r>
            <a:r>
              <a:rPr sz="2100" b="1" spc="-5" dirty="0">
                <a:solidFill>
                  <a:srgbClr val="C51F0C"/>
                </a:solidFill>
                <a:latin typeface="Courier New"/>
                <a:cs typeface="Courier New"/>
              </a:rPr>
              <a:t>)</a:t>
            </a:r>
            <a:endParaRPr sz="2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1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2"/>
              </a:rPr>
              <a:t>https://disk.yandex.ru/i/VANBDaNqryCx_Q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4884" y="3247449"/>
            <a:ext cx="8141970" cy="2767965"/>
            <a:chOff x="3044884" y="3247449"/>
            <a:chExt cx="8141970" cy="2767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4884" y="3247449"/>
              <a:ext cx="8141343" cy="2767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3448" y="3406140"/>
              <a:ext cx="7644383" cy="2270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20395"/>
            <a:ext cx="11823700" cy="4617720"/>
            <a:chOff x="0" y="120395"/>
            <a:chExt cx="11823700" cy="4617720"/>
          </a:xfrm>
        </p:grpSpPr>
        <p:sp>
          <p:nvSpPr>
            <p:cNvPr id="6" name="object 6"/>
            <p:cNvSpPr/>
            <p:nvPr/>
          </p:nvSpPr>
          <p:spPr>
            <a:xfrm>
              <a:off x="1207008" y="4343399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0395"/>
              <a:ext cx="5835396" cy="4617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20395"/>
              <a:ext cx="5727192" cy="45323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6492" y="5268467"/>
            <a:ext cx="4038600" cy="335280"/>
          </a:xfrm>
          <a:prstGeom prst="rect">
            <a:avLst/>
          </a:prstGeom>
          <a:ln w="15240">
            <a:solidFill>
              <a:srgbClr val="99CA38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90"/>
              </a:spcBef>
            </a:pPr>
            <a:r>
              <a:rPr sz="14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4"/>
              </a:rPr>
              <a:t>https://edsoo.ru/Metodicheskie_seminari_0.htm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4828" y="5164835"/>
            <a:ext cx="5305425" cy="542925"/>
          </a:xfrm>
          <a:prstGeom prst="rect">
            <a:avLst/>
          </a:prstGeom>
          <a:ln w="15240">
            <a:solidFill>
              <a:srgbClr val="99CA38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10209" marR="108585" indent="-291465">
              <a:lnSpc>
                <a:spcPct val="100000"/>
              </a:lnSpc>
              <a:spcBef>
                <a:spcPts val="370"/>
              </a:spcBef>
            </a:pPr>
            <a:r>
              <a:rPr sz="1400" u="sng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5"/>
              </a:rPr>
              <a:t>https://edsoo.ru/Metodicheskaya_podderzhka_uchitelej_russkogo_ya </a:t>
            </a:r>
            <a:r>
              <a:rPr sz="1400" spc="-5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4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5"/>
              </a:rPr>
              <a:t>zika_pri_vvedenii_i_realizacii_obnovlennogo_FGOS_OOO.htm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6" y="0"/>
            <a:ext cx="9031224" cy="5468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91" y="188976"/>
            <a:ext cx="9322308" cy="6669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760" y="2288793"/>
            <a:ext cx="2079625" cy="7264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970" algn="just">
              <a:lnSpc>
                <a:spcPts val="1080"/>
              </a:lnSpc>
              <a:spcBef>
                <a:spcPts val="229"/>
              </a:spcBef>
            </a:pP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https://edsoo.ru/Vserossijskie_prosveti </a:t>
            </a:r>
            <a:r>
              <a:rPr sz="1000" spc="-2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telskie_meropriyatiya_Federalnie_osno </a:t>
            </a:r>
            <a:r>
              <a:rPr sz="1000" spc="-2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vnie_obscheobrazovatelnie_programm</a:t>
            </a:r>
            <a:r>
              <a:rPr sz="1000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05"/>
              </a:lnSpc>
            </a:pP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_i_federalnie_rabochie_programmi_u.h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40"/>
              </a:lnSpc>
            </a:pPr>
            <a:r>
              <a:rPr sz="1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tm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43" y="3617976"/>
            <a:ext cx="2470785" cy="843280"/>
          </a:xfrm>
          <a:prstGeom prst="rect">
            <a:avLst/>
          </a:prstGeom>
          <a:ln w="15239">
            <a:solidFill>
              <a:srgbClr val="99CA38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45"/>
              </a:spcBef>
            </a:pPr>
            <a:r>
              <a:rPr sz="1800" u="heavy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4"/>
              </a:rPr>
              <a:t>https://instrao.ru/prog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138684"/>
            <a:ext cx="11664950" cy="6240780"/>
            <a:chOff x="100584" y="138684"/>
            <a:chExt cx="11664950" cy="6240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" y="138684"/>
              <a:ext cx="5129784" cy="2709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7655" y="1667255"/>
              <a:ext cx="6897623" cy="47122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75375" y="232028"/>
            <a:ext cx="516318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u="heavy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4"/>
              </a:rPr>
              <a:t>https://edsoo.ru/Tipovoj_komplekt_metodich_25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u="heavy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4"/>
              </a:rPr>
              <a:t>.htm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97535"/>
            <a:ext cx="11047730" cy="4468495"/>
            <a:chOff x="112776" y="97535"/>
            <a:chExt cx="11047730" cy="4468495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6" y="97535"/>
              <a:ext cx="7344156" cy="44683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8881" y="1831975"/>
            <a:ext cx="2273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-5" dirty="0">
                <a:latin typeface="Calibri"/>
                <a:cs typeface="Calibri"/>
              </a:rPr>
              <a:t>Разговоры</a:t>
            </a:r>
            <a:r>
              <a:rPr sz="2000" u="none" spc="-4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о</a:t>
            </a:r>
            <a:r>
              <a:rPr sz="2000" u="none" spc="-4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важном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8881" y="2138235"/>
            <a:ext cx="1915795" cy="22853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Начальная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школа</a:t>
            </a:r>
            <a:endParaRPr sz="2000">
              <a:latin typeface="Calibri"/>
              <a:cs typeface="Calibri"/>
            </a:endParaRPr>
          </a:p>
          <a:p>
            <a:pPr marL="12700" marR="787400">
              <a:lnSpc>
                <a:spcPts val="3560"/>
              </a:lnSpc>
              <a:spcBef>
                <a:spcPts val="305"/>
              </a:spcBef>
            </a:pPr>
            <a:r>
              <a:rPr sz="2000" spc="-204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еография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Химия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Физика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Математика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2672" y="5518810"/>
            <a:ext cx="406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https://disk.yandex.ru/i/Qu1GW3IwE6hePA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767</Words>
  <Application>Microsoft Office PowerPoint</Application>
  <PresentationFormat>Широкоэкранный</PresentationFormat>
  <Paragraphs>138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Microsoft Sans Serif</vt:lpstr>
      <vt:lpstr>Times New Roman</vt:lpstr>
      <vt:lpstr>Wingdings</vt:lpstr>
      <vt:lpstr>Office Theme</vt:lpstr>
      <vt:lpstr>О методической поддержке педагогических  работников при введении и реализации  ФООП и ФГОС СОО</vt:lpstr>
      <vt:lpstr>Письма Минпросвещения</vt:lpstr>
      <vt:lpstr>О методической поддержке  педагогических работников </vt:lpstr>
      <vt:lpstr>О методической поддержке  педагогических работников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Разговоры о важном</vt:lpstr>
      <vt:lpstr>https://apkpro.ru/proekty/inform  atsionno-obuchayushchie-  videoroliki/</vt:lpstr>
      <vt:lpstr>Презентация PowerPoint</vt:lpstr>
      <vt:lpstr>Методические направления (ПДС и другие методические формы)</vt:lpstr>
      <vt:lpstr>Дорожная карта</vt:lpstr>
      <vt:lpstr>Методические направления (ПДС и другие методические формы)</vt:lpstr>
      <vt:lpstr>Методические направления   (ПДС и другие методические формы) </vt:lpstr>
      <vt:lpstr>МРЦ по поддержке введения и  реализации ФГОС </vt:lpstr>
      <vt:lpstr>О самообследовании </vt:lpstr>
      <vt:lpstr>Вероятные критерии  готовности к введению</vt:lpstr>
      <vt:lpstr>Презентация PowerPoint</vt:lpstr>
      <vt:lpstr>Все в ваших руках!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GROZNY</cp:lastModifiedBy>
  <cp:revision>1</cp:revision>
  <dcterms:created xsi:type="dcterms:W3CDTF">2023-05-13T09:57:37Z</dcterms:created>
  <dcterms:modified xsi:type="dcterms:W3CDTF">2023-05-13T10:08:55Z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2023-05-13T00:00:00Z</vt:filetime>
  </property>
</Properties>
</file>